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1" r:id="rId3"/>
    <p:sldId id="269" r:id="rId4"/>
    <p:sldId id="28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91" r:id="rId13"/>
    <p:sldId id="277" r:id="rId14"/>
    <p:sldId id="279" r:id="rId15"/>
    <p:sldId id="278" r:id="rId16"/>
    <p:sldId id="280" r:id="rId17"/>
    <p:sldId id="281" r:id="rId18"/>
    <p:sldId id="282" r:id="rId19"/>
    <p:sldId id="292" r:id="rId20"/>
    <p:sldId id="283" r:id="rId21"/>
    <p:sldId id="284" r:id="rId22"/>
    <p:sldId id="285" r:id="rId23"/>
    <p:sldId id="268" r:id="rId24"/>
    <p:sldId id="287" r:id="rId25"/>
    <p:sldId id="289" r:id="rId26"/>
    <p:sldId id="290" r:id="rId27"/>
    <p:sldId id="286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27D9"/>
    <a:srgbClr val="6827F4"/>
    <a:srgbClr val="622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3447" autoAdjust="0"/>
  </p:normalViewPr>
  <p:slideViewPr>
    <p:cSldViewPr snapToGrid="0">
      <p:cViewPr varScale="1">
        <p:scale>
          <a:sx n="63" d="100"/>
          <a:sy n="63" d="100"/>
        </p:scale>
        <p:origin x="35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4339F-84FC-42F9-847C-F9CD79D19361}" type="datetimeFigureOut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F66AE-C4A2-402C-A782-CB6D369FBD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6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A9ED4-B294-4CC5-8F00-DAA717797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19A7C3B-902C-45E4-80DB-2BAE6B9F5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448A45-B96E-4522-93C1-DA6C0041E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88C5B-034F-4DF6-902C-400E41753272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9389F1-4DC6-4241-8EDE-1238C373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8965D0-86EF-48AF-8F52-9EF62D57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026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9798E6-28CC-4B90-BBD3-F9E00F8D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61FA46F-406B-4316-A647-235B2DD64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DFFD71-7ADB-4CC7-A771-704F27317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F64A3-692A-40C8-8C5C-62E8BDD2530E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B64223-1F6D-4056-8E78-F1355FEA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AA4058-2465-465E-9D75-80B99A5E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0264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15B3912-758E-456C-BF77-316C20D06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F11721F-6417-4330-A7AE-2F70BB6B5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E0F865F-C783-4281-96FC-505883B9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750A-B05E-4FFA-9F89-D31462F89A27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188ACD-BBDD-4E5D-B27F-E9325DD3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76FC27-5484-4B6E-848A-7DECABB1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08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5FD76-A972-48B3-B08E-AB659C42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5C4024-67C6-495D-BBFA-97F8E6642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727371-7156-4C58-B23F-AC96B040C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9417B-F675-47DF-89E4-24B82C1FB61B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61E369-D5EF-4B5E-BEB2-699706FB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064F4-C167-45CD-B381-183997927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06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983E7-A586-46E1-95E7-09E8A90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EEC5DC-3510-4780-B97A-A9F0E55C1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1D498D-8F3C-44C1-A844-903129874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009C-006C-4029-99D1-4A05FBDF535D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3C014D-096F-4533-8A66-00306641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C7564-1416-4DF7-8D62-52BEE1894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47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63576-FA71-42F2-A229-9CA85E39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B4C2F3-3330-4AF3-99B4-CD2A61E83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406247-DD84-4E89-BCD8-76DE29258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460948-696E-48BD-AB44-1DC4F39E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49E10-343E-4A4C-8A35-047ACAEADD31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E719BC-4268-4A6A-B89B-0FCBC2E7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793B2B-88E5-49BB-89CE-73D32B05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440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BCF61-DB64-4EE4-BC94-B9FB2591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63D7FC4-B9FF-4086-9A8C-86478F47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ABCD1C2-66B1-4293-8DD1-1A1B77F2B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D4B88F-6404-4692-8DFB-7139B7FA0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66BA6D-935C-4287-9EF9-B86AC3A087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E44EDE5-0FCE-4445-85A2-ED6A59C9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6D6AE-EFD6-4AA1-AECC-7C7CE1282122}" type="datetime1">
              <a:rPr lang="fr-FR" smtClean="0"/>
              <a:t>05/05/2022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BA77FC5-BB49-42FF-B8D6-E4DE067B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4D047F-269A-48EF-822A-90432D43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3041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C3AED9-336B-4F96-AFAF-5EF64C9C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5E1271-99D5-4346-854E-332456AB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6837-223F-4974-A7AA-CBABD653A2F9}" type="datetime1">
              <a:rPr lang="fr-FR" smtClean="0"/>
              <a:t>05/05/2022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6AA9F7-E29E-4FA1-8FF8-23798C261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04E2EA-FBCD-4194-84B9-E59834AF7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809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B93F654-0F5F-4931-99B0-FAAD1FA95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5241-0067-414E-ABA5-E047B4EDE3A0}" type="datetime1">
              <a:rPr lang="fr-FR" smtClean="0"/>
              <a:t>05/05/2022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B7CEA71-68E7-474D-86E6-87452DD85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E989FF-1284-42DF-A9D1-B7159FB1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895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9872F5-FBAD-4249-8EE3-D8E25035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83B6C7-FF14-43AE-B69E-FB7EB41CC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3AFB080-F475-4D35-8914-96E9F05BD6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A3083A-055D-4215-9F75-1F89382CD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1F08-2DB5-4F84-9432-25359002C5FB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85BA8B-2142-4604-A620-9969088FF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03041E-2CA7-4B7E-84BB-25E29B21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803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8E11B4-C414-4034-92DD-7FF1571A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C70D528-F376-4240-9A8A-E258903E12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66CD404-8297-46FE-A008-1679ED10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530F25-41F6-4C1D-87A5-DE2745CF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22A60-3240-4B7A-80DB-DD5D35C09CF3}" type="datetime1">
              <a:rPr lang="fr-FR" smtClean="0"/>
              <a:t>05/05/2022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AAA6CC-E9A3-42CE-90E6-2A85FE8E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670E9CE-4B19-4498-B69B-0BA9CA0F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11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376A76-CD9D-4DE7-B252-9791BE2B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70E6B8-8945-483F-810A-AECC163DB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8E4A66-FB8B-4D88-BB7E-DA816608D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7C782-4AF3-423B-9CC8-2CA2EC43DF98}" type="datetime1">
              <a:rPr lang="fr-FR" smtClean="0"/>
              <a:t>05/05/2022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20B1D4-A02D-454A-B041-C505CA4C5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EFB0DF-878B-4DC0-99AF-ADED58F28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821DB-290A-4A9C-976E-6678D46F49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215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1.jp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8714"/>
            <a:ext cx="9144000" cy="1332821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Concevez une application au service de la santé publique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8137CB4-BF94-4122-9F91-A040CE587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42066"/>
            <a:ext cx="9144000" cy="1906133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Noura Romari – Parcours Ingénieur Machine Learning depuis le 04/03/22</a:t>
            </a:r>
          </a:p>
          <a:p>
            <a:r>
              <a:rPr lang="fr-FR" dirty="0"/>
              <a:t>Soutenance Projet n°2 du 05/05/22</a:t>
            </a:r>
          </a:p>
          <a:p>
            <a:endParaRPr lang="fr-FR" dirty="0"/>
          </a:p>
          <a:p>
            <a:r>
              <a:rPr lang="fr-FR" dirty="0"/>
              <a:t>Mentor : Hamza </a:t>
            </a:r>
            <a:r>
              <a:rPr lang="fr-FR" dirty="0" err="1"/>
              <a:t>Tajmouati</a:t>
            </a:r>
            <a:endParaRPr lang="fr-FR" dirty="0"/>
          </a:p>
          <a:p>
            <a:r>
              <a:rPr lang="fr-FR" dirty="0"/>
              <a:t>Evaluateur : </a:t>
            </a:r>
            <a:r>
              <a:rPr lang="fr-FR" dirty="0" err="1"/>
              <a:t>Nyemo</a:t>
            </a:r>
            <a:r>
              <a:rPr lang="fr-FR" dirty="0"/>
              <a:t> </a:t>
            </a:r>
            <a:r>
              <a:rPr lang="fr-FR" dirty="0" err="1"/>
              <a:t>Koumadi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86E603-121D-43A9-A475-D9C3E2798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63" y="5277212"/>
            <a:ext cx="3278673" cy="158078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DE6E1C9-DEB3-4171-88FD-260218008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592347"/>
            <a:ext cx="1962946" cy="1129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DDF7936-6571-45F4-A365-9E91BA3A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99" y="5424223"/>
            <a:ext cx="1839737" cy="12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6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FF65E3C-37D6-C9F2-DD1A-523D6B90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34" y="1466053"/>
            <a:ext cx="1029368" cy="27572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du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10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896639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174338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1750329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896639"/>
            <a:ext cx="1412240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89049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03046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>
                <a:solidFill>
                  <a:schemeClr val="tx1"/>
                </a:solidFill>
              </a:rPr>
              <a:t>data_nett.csv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169224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169224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169224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169224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163075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1441809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1441809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1441809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1441809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1435660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B62802F-76FB-CF7A-2377-B91FAF90C110}"/>
              </a:ext>
            </a:extLst>
          </p:cNvPr>
          <p:cNvSpPr/>
          <p:nvPr/>
        </p:nvSpPr>
        <p:spPr>
          <a:xfrm>
            <a:off x="1341781" y="2812582"/>
            <a:ext cx="8543337" cy="1058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 externes issues de la littérature (Sciences, 2018) afin d’exprimer l’empreinte carbone en fonction de la catégorie (« pnns_groups_1  ») :</a:t>
            </a:r>
          </a:p>
          <a:p>
            <a:pPr marL="285750" indent="-285750" algn="ctr">
              <a:buFontTx/>
              <a:buChar char="-"/>
            </a:pPr>
            <a:r>
              <a:rPr lang="fr-FR" sz="1500" dirty="0">
                <a:solidFill>
                  <a:schemeClr val="tx1"/>
                </a:solidFill>
              </a:rPr>
              <a:t>« </a:t>
            </a:r>
            <a:r>
              <a:rPr lang="fr-FR" sz="1500" dirty="0" err="1">
                <a:solidFill>
                  <a:schemeClr val="tx1"/>
                </a:solidFill>
              </a:rPr>
              <a:t>empreinte_carbone</a:t>
            </a:r>
            <a:r>
              <a:rPr lang="fr-FR" sz="1500" dirty="0">
                <a:solidFill>
                  <a:schemeClr val="tx1"/>
                </a:solidFill>
              </a:rPr>
              <a:t> » (quantitative)</a:t>
            </a:r>
          </a:p>
          <a:p>
            <a:pPr marL="285750" indent="-285750" algn="ctr">
              <a:buFontTx/>
              <a:buChar char="-"/>
            </a:pPr>
            <a:r>
              <a:rPr lang="fr-FR" sz="1500" dirty="0">
                <a:solidFill>
                  <a:schemeClr val="tx1"/>
                </a:solidFill>
              </a:rPr>
              <a:t>« </a:t>
            </a:r>
            <a:r>
              <a:rPr lang="fr-FR" sz="1500" dirty="0" err="1">
                <a:solidFill>
                  <a:schemeClr val="tx1"/>
                </a:solidFill>
              </a:rPr>
              <a:t>carbonne_score</a:t>
            </a:r>
            <a:r>
              <a:rPr lang="fr-FR" sz="1500" dirty="0">
                <a:solidFill>
                  <a:schemeClr val="tx1"/>
                </a:solidFill>
              </a:rPr>
              <a:t> » (qualitative)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7A529CE-CCBA-F90E-2B0E-4FAABFDF9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69" y="4117437"/>
            <a:ext cx="6245456" cy="25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89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Données externes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11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0F037E-F2A1-705E-9318-CFEEF037D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4" y="910654"/>
            <a:ext cx="5305551" cy="418369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49413E9-438A-6C7B-52F0-4A6D3B89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5" y="6299447"/>
            <a:ext cx="3450711" cy="34917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EC4070C-1287-D1B8-0044-48F8BE7A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359" y="910654"/>
            <a:ext cx="6308977" cy="439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9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Données externes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12</a:t>
            </a:fld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49413E9-438A-6C7B-52F0-4A6D3B89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5" y="6299447"/>
            <a:ext cx="3450711" cy="34917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0C67DD0-CF50-157B-6C96-0188A173D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751920"/>
            <a:ext cx="7858997" cy="55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FF65E3C-37D6-C9F2-DD1A-523D6B90B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734" y="1466053"/>
            <a:ext cx="1029368" cy="27572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du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13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896639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174338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1750329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896639"/>
            <a:ext cx="1412240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89049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03046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 err="1">
                <a:solidFill>
                  <a:schemeClr val="tx1"/>
                </a:solidFill>
              </a:rPr>
              <a:t>data_nett</a:t>
            </a:r>
            <a:endParaRPr lang="fr-FR" sz="1500" dirty="0">
              <a:solidFill>
                <a:schemeClr val="tx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169224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169224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169224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169224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163075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1441809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1441809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1441809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1441809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1435660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AEDC50C-CF72-5906-2DD4-D6068C09C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78" y="1460291"/>
            <a:ext cx="1231485" cy="25030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7805C39-0834-6FBF-F37E-0BF868423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29" y="2341359"/>
            <a:ext cx="1129263" cy="270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BAC4467-4F9F-23D5-77C0-1F06027F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473" y="2363016"/>
            <a:ext cx="1275582" cy="2702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A271FB5-F38B-0C6F-29A5-36C4BBDADB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163" y="2611610"/>
            <a:ext cx="3028248" cy="4105971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5268467-562B-5E31-5C11-81B1E66D00FF}"/>
              </a:ext>
            </a:extLst>
          </p:cNvPr>
          <p:cNvCxnSpPr/>
          <p:nvPr/>
        </p:nvCxnSpPr>
        <p:spPr>
          <a:xfrm>
            <a:off x="3920777" y="6038715"/>
            <a:ext cx="4100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538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6745"/>
            <a:ext cx="914400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Analyse des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2898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Stratégie d’analyse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15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245989" y="910543"/>
            <a:ext cx="1040956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chemeClr val="tx1"/>
                </a:solidFill>
              </a:rPr>
              <a:t>data_nett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140219" y="894769"/>
            <a:ext cx="1412240" cy="587403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Analyse univariée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286945" y="1757293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Variables catégorielles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ED91B89-4BDD-A97D-4499-C5E59D8AA305}"/>
              </a:ext>
            </a:extLst>
          </p:cNvPr>
          <p:cNvSpPr/>
          <p:nvPr/>
        </p:nvSpPr>
        <p:spPr>
          <a:xfrm>
            <a:off x="1286945" y="2458333"/>
            <a:ext cx="1412240" cy="123044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Analyse graphique par diagramme circulaire ou </a:t>
            </a:r>
            <a:r>
              <a:rPr lang="fr-FR" sz="1500" dirty="0" err="1">
                <a:solidFill>
                  <a:srgbClr val="FF0000"/>
                </a:solidFill>
              </a:rPr>
              <a:t>barplot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9B1E41-65B0-D60F-9C0E-8A767C359F47}"/>
              </a:ext>
            </a:extLst>
          </p:cNvPr>
          <p:cNvSpPr/>
          <p:nvPr/>
        </p:nvSpPr>
        <p:spPr>
          <a:xfrm>
            <a:off x="1286945" y="4006103"/>
            <a:ext cx="1412240" cy="1197332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Tableau des fréquences et fréquences cumulées.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3003850" y="1764233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Variables quantitatives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429C483-9D5C-B2C2-43A7-558C8FC98FC5}"/>
              </a:ext>
            </a:extLst>
          </p:cNvPr>
          <p:cNvSpPr/>
          <p:nvPr/>
        </p:nvSpPr>
        <p:spPr>
          <a:xfrm>
            <a:off x="2970830" y="2458333"/>
            <a:ext cx="1412240" cy="12462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Analyse graphique par histogramme et courbe de densité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21B2BC8-FAA3-4CC7-7110-134A007FF3BE}"/>
              </a:ext>
            </a:extLst>
          </p:cNvPr>
          <p:cNvSpPr/>
          <p:nvPr/>
        </p:nvSpPr>
        <p:spPr>
          <a:xfrm>
            <a:off x="2970830" y="4006103"/>
            <a:ext cx="1412240" cy="1346564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Tendance centrale : médiane et moyenne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6457219" y="920074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Analyse bivariée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6160FF4-B1D3-2AC2-EF7F-89AE03D0F4AA}"/>
              </a:ext>
            </a:extLst>
          </p:cNvPr>
          <p:cNvSpPr/>
          <p:nvPr/>
        </p:nvSpPr>
        <p:spPr>
          <a:xfrm>
            <a:off x="4744051" y="246299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rgbClr val="FF0000"/>
                </a:solidFill>
              </a:rPr>
              <a:t>Heatmap</a:t>
            </a:r>
            <a:r>
              <a:rPr lang="fr-FR" sz="1500" dirty="0">
                <a:solidFill>
                  <a:srgbClr val="FF0000"/>
                </a:solidFill>
              </a:rPr>
              <a:t> des corrélations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4332F6A-549D-96B0-4101-A5E5D7537E14}"/>
              </a:ext>
            </a:extLst>
          </p:cNvPr>
          <p:cNvSpPr/>
          <p:nvPr/>
        </p:nvSpPr>
        <p:spPr>
          <a:xfrm>
            <a:off x="4744051" y="3281494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rgbClr val="FF0000"/>
                </a:solidFill>
              </a:rPr>
              <a:t>pairplot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BCBECA0-2786-677E-5D3A-EBCF020D9DC8}"/>
              </a:ext>
            </a:extLst>
          </p:cNvPr>
          <p:cNvSpPr/>
          <p:nvPr/>
        </p:nvSpPr>
        <p:spPr>
          <a:xfrm>
            <a:off x="6498788" y="2479495"/>
            <a:ext cx="1337242" cy="1347169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Analyse graphique par histogramme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40676CF-8616-803E-30E9-D35A0FEECFED}"/>
              </a:ext>
            </a:extLst>
          </p:cNvPr>
          <p:cNvSpPr/>
          <p:nvPr/>
        </p:nvSpPr>
        <p:spPr>
          <a:xfrm>
            <a:off x="8194251" y="253488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Table de contingence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4773589" y="1779940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6490239" y="1747065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Mixte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2240DCB-15C0-8AE0-B814-B8D0C16ECF22}"/>
              </a:ext>
            </a:extLst>
          </p:cNvPr>
          <p:cNvSpPr/>
          <p:nvPr/>
        </p:nvSpPr>
        <p:spPr>
          <a:xfrm>
            <a:off x="8193532" y="3414114"/>
            <a:ext cx="1412240" cy="1123834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rgbClr val="FF0000"/>
                </a:solidFill>
              </a:rPr>
              <a:t>Heatmap</a:t>
            </a:r>
            <a:r>
              <a:rPr lang="fr-FR" sz="1500" dirty="0">
                <a:solidFill>
                  <a:srgbClr val="FF0000"/>
                </a:solidFill>
              </a:rPr>
              <a:t> des différences entre calculé et théorique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8193532" y="1761697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9977387" y="917980"/>
            <a:ext cx="1549667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Multifactorielle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1286945" y="1183128"/>
            <a:ext cx="853274" cy="5343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3552459" y="1188471"/>
            <a:ext cx="2904760" cy="4188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cxnSpLocks/>
            <a:stCxn id="15" idx="2"/>
            <a:endCxn id="26" idx="0"/>
          </p:cNvCxnSpPr>
          <p:nvPr/>
        </p:nvCxnSpPr>
        <p:spPr>
          <a:xfrm>
            <a:off x="7163339" y="1465244"/>
            <a:ext cx="1736313" cy="296453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flipH="1">
            <a:off x="1993065" y="1482172"/>
            <a:ext cx="853274" cy="27512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2846339" y="1482172"/>
            <a:ext cx="830611" cy="28206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5446689" y="1465244"/>
            <a:ext cx="1716650" cy="314696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>
            <a:off x="7163339" y="1465244"/>
            <a:ext cx="0" cy="28182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cxnSpLocks/>
            <a:stCxn id="15" idx="3"/>
            <a:endCxn id="27" idx="1"/>
          </p:cNvCxnSpPr>
          <p:nvPr/>
        </p:nvCxnSpPr>
        <p:spPr>
          <a:xfrm flipV="1">
            <a:off x="7869459" y="1190565"/>
            <a:ext cx="2107928" cy="2094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F9BC242-CEA3-FD1C-4C39-31251D65A3F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993065" y="2302463"/>
            <a:ext cx="0" cy="15587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5CDD27FC-8BBA-4544-4E42-B1EA0820DAF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993065" y="3688773"/>
            <a:ext cx="0" cy="31733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9C239F2-EB0F-79CD-F14E-3D91CC58BDBD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676950" y="2316343"/>
            <a:ext cx="0" cy="14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AD49F45-9EDD-7B16-E1C8-8BB8760568FF}"/>
              </a:ext>
            </a:extLst>
          </p:cNvPr>
          <p:cNvCxnSpPr>
            <a:cxnSpLocks/>
            <a:stCxn id="14" idx="0"/>
            <a:endCxn id="13" idx="2"/>
          </p:cNvCxnSpPr>
          <p:nvPr/>
        </p:nvCxnSpPr>
        <p:spPr>
          <a:xfrm flipV="1">
            <a:off x="3676950" y="3704543"/>
            <a:ext cx="0" cy="30156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173AA437-3F82-9336-39D1-DB3E071CE0B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450171" y="3008161"/>
            <a:ext cx="0" cy="27333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110F314-042C-63E5-4742-735A75BE5569}"/>
              </a:ext>
            </a:extLst>
          </p:cNvPr>
          <p:cNvCxnSpPr>
            <a:cxnSpLocks/>
            <a:stCxn id="23" idx="2"/>
            <a:endCxn id="17" idx="0"/>
          </p:cNvCxnSpPr>
          <p:nvPr/>
        </p:nvCxnSpPr>
        <p:spPr>
          <a:xfrm>
            <a:off x="5446689" y="2332050"/>
            <a:ext cx="3482" cy="130941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EA84B120-903E-059A-F873-CE0A79B11613}"/>
              </a:ext>
            </a:extLst>
          </p:cNvPr>
          <p:cNvCxnSpPr>
            <a:cxnSpLocks/>
            <a:stCxn id="26" idx="2"/>
            <a:endCxn id="22" idx="0"/>
          </p:cNvCxnSpPr>
          <p:nvPr/>
        </p:nvCxnSpPr>
        <p:spPr>
          <a:xfrm>
            <a:off x="8899652" y="2306867"/>
            <a:ext cx="719" cy="228014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DEA77D1-A1DF-D553-AFAE-E81231830C44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8899652" y="3080051"/>
            <a:ext cx="719" cy="33406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E0F41624-9D6F-4931-9EC7-0A81EF22B74F}"/>
              </a:ext>
            </a:extLst>
          </p:cNvPr>
          <p:cNvSpPr/>
          <p:nvPr/>
        </p:nvSpPr>
        <p:spPr>
          <a:xfrm>
            <a:off x="2970830" y="5652621"/>
            <a:ext cx="1412240" cy="94634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Mesure de forme : </a:t>
            </a:r>
            <a:r>
              <a:rPr lang="fr-FR" sz="1500" dirty="0" err="1">
                <a:solidFill>
                  <a:srgbClr val="FF0000"/>
                </a:solidFill>
              </a:rPr>
              <a:t>skewness</a:t>
            </a:r>
            <a:r>
              <a:rPr lang="fr-FR" sz="1500" dirty="0">
                <a:solidFill>
                  <a:srgbClr val="FF0000"/>
                </a:solidFill>
              </a:rPr>
              <a:t> et kurtosis</a:t>
            </a: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D2199FCF-CC02-BBB4-4A4C-609638805CC7}"/>
              </a:ext>
            </a:extLst>
          </p:cNvPr>
          <p:cNvCxnSpPr>
            <a:cxnSpLocks/>
            <a:stCxn id="14" idx="2"/>
            <a:endCxn id="58" idx="0"/>
          </p:cNvCxnSpPr>
          <p:nvPr/>
        </p:nvCxnSpPr>
        <p:spPr>
          <a:xfrm>
            <a:off x="3676950" y="5352667"/>
            <a:ext cx="0" cy="29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 : coins arrondis 95">
            <a:extLst>
              <a:ext uri="{FF2B5EF4-FFF2-40B4-BE49-F238E27FC236}">
                <a16:creationId xmlns:a16="http://schemas.microsoft.com/office/drawing/2014/main" id="{89FD4C01-AD95-AEC2-AA72-208CDEE80DE9}"/>
              </a:ext>
            </a:extLst>
          </p:cNvPr>
          <p:cNvSpPr/>
          <p:nvPr/>
        </p:nvSpPr>
        <p:spPr>
          <a:xfrm>
            <a:off x="4746051" y="4099997"/>
            <a:ext cx="1412240" cy="1346564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Calcul du coefficient de Pearson et de la covariance</a:t>
            </a:r>
          </a:p>
        </p:txBody>
      </p:sp>
      <p:cxnSp>
        <p:nvCxnSpPr>
          <p:cNvPr id="102" name="Connecteur droit 101">
            <a:extLst>
              <a:ext uri="{FF2B5EF4-FFF2-40B4-BE49-F238E27FC236}">
                <a16:creationId xmlns:a16="http://schemas.microsoft.com/office/drawing/2014/main" id="{86DB2E27-32C8-EB98-FC6F-AFA860A1F716}"/>
              </a:ext>
            </a:extLst>
          </p:cNvPr>
          <p:cNvCxnSpPr>
            <a:cxnSpLocks/>
            <a:stCxn id="18" idx="2"/>
            <a:endCxn id="96" idx="0"/>
          </p:cNvCxnSpPr>
          <p:nvPr/>
        </p:nvCxnSpPr>
        <p:spPr>
          <a:xfrm>
            <a:off x="5450171" y="3826664"/>
            <a:ext cx="2000" cy="27333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 : coins arrondis 104">
            <a:extLst>
              <a:ext uri="{FF2B5EF4-FFF2-40B4-BE49-F238E27FC236}">
                <a16:creationId xmlns:a16="http://schemas.microsoft.com/office/drawing/2014/main" id="{75EB7611-3147-3B42-78B3-DE0FFDD9E367}"/>
              </a:ext>
            </a:extLst>
          </p:cNvPr>
          <p:cNvSpPr/>
          <p:nvPr/>
        </p:nvSpPr>
        <p:spPr>
          <a:xfrm>
            <a:off x="6500524" y="4088087"/>
            <a:ext cx="1337242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rgbClr val="FF0000"/>
                </a:solidFill>
              </a:rPr>
              <a:t>boxplot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106" name="Rectangle : coins arrondis 105">
            <a:extLst>
              <a:ext uri="{FF2B5EF4-FFF2-40B4-BE49-F238E27FC236}">
                <a16:creationId xmlns:a16="http://schemas.microsoft.com/office/drawing/2014/main" id="{B56CABF4-D910-C8F9-4627-9E735E28BC3A}"/>
              </a:ext>
            </a:extLst>
          </p:cNvPr>
          <p:cNvSpPr/>
          <p:nvPr/>
        </p:nvSpPr>
        <p:spPr>
          <a:xfrm>
            <a:off x="6500934" y="4894680"/>
            <a:ext cx="1337242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ANOVA one </a:t>
            </a:r>
            <a:r>
              <a:rPr lang="fr-FR" sz="1500" dirty="0" err="1">
                <a:solidFill>
                  <a:srgbClr val="FF0000"/>
                </a:solidFill>
              </a:rPr>
              <a:t>way</a:t>
            </a:r>
            <a:endParaRPr lang="fr-FR" sz="1500" dirty="0">
              <a:solidFill>
                <a:srgbClr val="FF0000"/>
              </a:solidFill>
            </a:endParaRP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A256372C-0FD6-8408-FA26-2CAD6C7056BA}"/>
              </a:ext>
            </a:extLst>
          </p:cNvPr>
          <p:cNvCxnSpPr>
            <a:cxnSpLocks/>
            <a:stCxn id="24" idx="2"/>
            <a:endCxn id="21" idx="0"/>
          </p:cNvCxnSpPr>
          <p:nvPr/>
        </p:nvCxnSpPr>
        <p:spPr>
          <a:xfrm>
            <a:off x="7163339" y="2299175"/>
            <a:ext cx="4070" cy="18032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118">
            <a:extLst>
              <a:ext uri="{FF2B5EF4-FFF2-40B4-BE49-F238E27FC236}">
                <a16:creationId xmlns:a16="http://schemas.microsoft.com/office/drawing/2014/main" id="{7F79737A-F505-0940-AB6F-76ADA32DA02D}"/>
              </a:ext>
            </a:extLst>
          </p:cNvPr>
          <p:cNvCxnSpPr>
            <a:cxnSpLocks/>
            <a:stCxn id="21" idx="2"/>
            <a:endCxn id="105" idx="0"/>
          </p:cNvCxnSpPr>
          <p:nvPr/>
        </p:nvCxnSpPr>
        <p:spPr>
          <a:xfrm>
            <a:off x="7167409" y="3826664"/>
            <a:ext cx="1736" cy="26142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123">
            <a:extLst>
              <a:ext uri="{FF2B5EF4-FFF2-40B4-BE49-F238E27FC236}">
                <a16:creationId xmlns:a16="http://schemas.microsoft.com/office/drawing/2014/main" id="{75C66D77-950C-3667-2AFD-B7B0007E9CCC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>
            <a:off x="7169145" y="4633257"/>
            <a:ext cx="410" cy="26142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B7C8EDA9-DA8B-6AF2-DC5C-9E268FFFAD45}"/>
              </a:ext>
            </a:extLst>
          </p:cNvPr>
          <p:cNvSpPr/>
          <p:nvPr/>
        </p:nvSpPr>
        <p:spPr>
          <a:xfrm>
            <a:off x="8120425" y="4846691"/>
            <a:ext cx="1558453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Chi2 d’indépendance</a:t>
            </a:r>
          </a:p>
        </p:txBody>
      </p:sp>
      <p:cxnSp>
        <p:nvCxnSpPr>
          <p:cNvPr id="136" name="Connecteur droit 135">
            <a:extLst>
              <a:ext uri="{FF2B5EF4-FFF2-40B4-BE49-F238E27FC236}">
                <a16:creationId xmlns:a16="http://schemas.microsoft.com/office/drawing/2014/main" id="{32DC1720-CCDA-5A89-645C-236A5CAB2F0E}"/>
              </a:ext>
            </a:extLst>
          </p:cNvPr>
          <p:cNvCxnSpPr>
            <a:cxnSpLocks/>
            <a:stCxn id="25" idx="2"/>
            <a:endCxn id="134" idx="0"/>
          </p:cNvCxnSpPr>
          <p:nvPr/>
        </p:nvCxnSpPr>
        <p:spPr>
          <a:xfrm>
            <a:off x="8899652" y="4537948"/>
            <a:ext cx="0" cy="30874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 : coins arrondis 146">
            <a:extLst>
              <a:ext uri="{FF2B5EF4-FFF2-40B4-BE49-F238E27FC236}">
                <a16:creationId xmlns:a16="http://schemas.microsoft.com/office/drawing/2014/main" id="{13A0022A-BA25-D2D8-9952-B00DA6B5A877}"/>
              </a:ext>
            </a:extLst>
          </p:cNvPr>
          <p:cNvSpPr/>
          <p:nvPr/>
        </p:nvSpPr>
        <p:spPr>
          <a:xfrm>
            <a:off x="10055190" y="254068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ACP</a:t>
            </a:r>
          </a:p>
        </p:txBody>
      </p:sp>
      <p:cxnSp>
        <p:nvCxnSpPr>
          <p:cNvPr id="148" name="Connecteur droit 147">
            <a:extLst>
              <a:ext uri="{FF2B5EF4-FFF2-40B4-BE49-F238E27FC236}">
                <a16:creationId xmlns:a16="http://schemas.microsoft.com/office/drawing/2014/main" id="{FAF02041-A8F4-2AB3-2481-17B646A4B9B6}"/>
              </a:ext>
            </a:extLst>
          </p:cNvPr>
          <p:cNvCxnSpPr>
            <a:cxnSpLocks/>
            <a:stCxn id="27" idx="2"/>
            <a:endCxn id="147" idx="0"/>
          </p:cNvCxnSpPr>
          <p:nvPr/>
        </p:nvCxnSpPr>
        <p:spPr>
          <a:xfrm>
            <a:off x="10752221" y="1463150"/>
            <a:ext cx="9089" cy="107753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8" grpId="0" animBg="1"/>
      <p:bldP spid="96" grpId="0" animBg="1"/>
      <p:bldP spid="105" grpId="0" animBg="1"/>
      <p:bldP spid="106" grpId="0" animBg="1"/>
      <p:bldP spid="134" grpId="0" animBg="1"/>
      <p:bldP spid="1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univariée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16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380274" y="983478"/>
            <a:ext cx="4702630" cy="748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Variables catégorielles</a:t>
            </a:r>
            <a:endParaRPr lang="fr-FR" dirty="0"/>
          </a:p>
          <a:p>
            <a:pPr algn="l"/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1B3B71-1E01-7FB7-5EA2-0A69843D4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10"/>
          <a:stretch/>
        </p:blipFill>
        <p:spPr bwMode="auto">
          <a:xfrm>
            <a:off x="64705" y="1373886"/>
            <a:ext cx="5018199" cy="37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ACE69F-4503-4056-C5AE-7294909734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1" t="8173" r="3638" b="4944"/>
          <a:stretch/>
        </p:blipFill>
        <p:spPr bwMode="auto">
          <a:xfrm>
            <a:off x="4561841" y="3728719"/>
            <a:ext cx="3637280" cy="32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90236D0-925D-65B7-6CBB-53493C3B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337" y="1426084"/>
            <a:ext cx="389572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52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univariée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17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380274" y="983479"/>
            <a:ext cx="3927566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Variables quantitatives</a:t>
            </a:r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620C31-661B-C010-1EDB-1A9138B0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2" y="2036650"/>
            <a:ext cx="4608287" cy="30302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39C9B16-C342-CA74-4822-55B73C6F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793" y="2036650"/>
            <a:ext cx="4621613" cy="3030208"/>
          </a:xfrm>
          <a:prstGeom prst="rect">
            <a:avLst/>
          </a:prstGeom>
        </p:spPr>
      </p:pic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973834FD-E7FE-16B4-C7D9-433DA3DACF86}"/>
              </a:ext>
            </a:extLst>
          </p:cNvPr>
          <p:cNvSpPr txBox="1">
            <a:spLocks/>
          </p:cNvSpPr>
          <p:nvPr/>
        </p:nvSpPr>
        <p:spPr>
          <a:xfrm>
            <a:off x="1375954" y="1637065"/>
            <a:ext cx="3927566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u="sng" dirty="0"/>
              <a:t>Distribution homogène</a:t>
            </a:r>
            <a:endParaRPr lang="fr-FR" sz="2000" i="1" u="sng" dirty="0"/>
          </a:p>
          <a:p>
            <a:endParaRPr lang="fr-FR" sz="2000" u="sng" dirty="0"/>
          </a:p>
          <a:p>
            <a:endParaRPr lang="fr-FR" sz="2000" u="sng" dirty="0"/>
          </a:p>
          <a:p>
            <a:pPr lvl="1"/>
            <a:endParaRPr lang="fr-FR" u="sng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6D8B32F-27E4-5CC4-5348-5F6CD7A1A5CB}"/>
              </a:ext>
            </a:extLst>
          </p:cNvPr>
          <p:cNvSpPr txBox="1">
            <a:spLocks/>
          </p:cNvSpPr>
          <p:nvPr/>
        </p:nvSpPr>
        <p:spPr>
          <a:xfrm>
            <a:off x="6888480" y="1672195"/>
            <a:ext cx="3927566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u="sng" dirty="0"/>
              <a:t>Distribution hétérogène</a:t>
            </a:r>
            <a:endParaRPr lang="fr-FR" sz="2000" i="1" u="sng" dirty="0"/>
          </a:p>
          <a:p>
            <a:endParaRPr lang="fr-FR" sz="2000" u="sng" dirty="0"/>
          </a:p>
          <a:p>
            <a:endParaRPr lang="fr-FR" sz="2000" u="sng" dirty="0"/>
          </a:p>
          <a:p>
            <a:pPr lvl="1"/>
            <a:endParaRPr lang="fr-FR" u="sng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3C1880C-51E1-0452-D792-12074135B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16" y="5178567"/>
            <a:ext cx="3802529" cy="4693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7055DF-E64F-9084-F5EA-50A736BB7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511" y="5065351"/>
            <a:ext cx="3927566" cy="42483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D19889-8461-23CB-74D7-71079409B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659" y="5741461"/>
            <a:ext cx="3802529" cy="54962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E217B02-F4DA-457C-9016-CA28203390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510" y="5588756"/>
            <a:ext cx="4015375" cy="46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0815F6A-F0E1-DFE0-E605-877581EA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" y="1302703"/>
            <a:ext cx="6182360" cy="552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bivariée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18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420913" y="843994"/>
            <a:ext cx="10814353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Entre quantitatives : </a:t>
            </a:r>
            <a:r>
              <a:rPr lang="fr-FR" b="1" dirty="0" err="1"/>
              <a:t>Heatmap</a:t>
            </a:r>
            <a:r>
              <a:rPr lang="fr-FR" b="1" dirty="0"/>
              <a:t> des corrélation et coefficients de Pearson</a:t>
            </a:r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AFFF1B-FEA2-E1F1-0923-022071040A32}"/>
              </a:ext>
            </a:extLst>
          </p:cNvPr>
          <p:cNvSpPr/>
          <p:nvPr/>
        </p:nvSpPr>
        <p:spPr>
          <a:xfrm>
            <a:off x="66041" y="5161280"/>
            <a:ext cx="5542280" cy="274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95F7B-DD7C-8D62-55E2-79072A2132BE}"/>
              </a:ext>
            </a:extLst>
          </p:cNvPr>
          <p:cNvSpPr/>
          <p:nvPr/>
        </p:nvSpPr>
        <p:spPr>
          <a:xfrm>
            <a:off x="3406987" y="3844925"/>
            <a:ext cx="465666" cy="41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25C827-B105-EFB0-9E86-ECEE13FED612}"/>
              </a:ext>
            </a:extLst>
          </p:cNvPr>
          <p:cNvSpPr/>
          <p:nvPr/>
        </p:nvSpPr>
        <p:spPr>
          <a:xfrm>
            <a:off x="2378113" y="2823845"/>
            <a:ext cx="465666" cy="356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AC52D7-D83E-3524-CA09-131D21AC6F63}"/>
              </a:ext>
            </a:extLst>
          </p:cNvPr>
          <p:cNvSpPr/>
          <p:nvPr/>
        </p:nvSpPr>
        <p:spPr>
          <a:xfrm>
            <a:off x="1363134" y="1796919"/>
            <a:ext cx="465666" cy="41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690015-B8DC-9D71-9EC7-B2D5C2A4880C}"/>
              </a:ext>
            </a:extLst>
          </p:cNvPr>
          <p:cNvSpPr/>
          <p:nvPr/>
        </p:nvSpPr>
        <p:spPr>
          <a:xfrm>
            <a:off x="66039" y="5452533"/>
            <a:ext cx="554228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15D205D0-6EC1-2FB9-BE9F-2BDC9119342E}"/>
              </a:ext>
            </a:extLst>
          </p:cNvPr>
          <p:cNvSpPr txBox="1">
            <a:spLocks/>
          </p:cNvSpPr>
          <p:nvPr/>
        </p:nvSpPr>
        <p:spPr>
          <a:xfrm>
            <a:off x="6024880" y="1302704"/>
            <a:ext cx="5937669" cy="515905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Le nutri-score est corrélé avec 5 variables nutritionnelles : coef de Pearson de 0.12 à 0.57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sz="18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L’énergie est corrélée avec les variables nutritionnelles les plus riches : coef de Pearson de 0.14 à 0.49</a:t>
            </a:r>
          </a:p>
          <a:p>
            <a:pPr lvl="1" algn="l"/>
            <a:endParaRPr lang="fr-FR" sz="18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Autres corrélations significatives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fr-FR" sz="1600" dirty="0"/>
              <a:t>Sel et Sodium : 0.87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fr-FR" sz="1600" dirty="0"/>
              <a:t>Sucre et carbohydrates : 0.59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fr-FR" sz="1600" dirty="0"/>
              <a:t>Graisses et graisses saturées : 0.62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L’empreinte carbone n’est corrélée avec aucune variable, ce qui est cohérent avec mon projet d’application.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sz="1800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L’absence de lien entre l’empreinte carbone et les caractéristiques nutritionnelles garantit au consommateur d’avoir une information supplémentaire utile et indépendante du nutri-score.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AE4A6-ED54-BC53-B0DE-7BE5B4800AD4}"/>
              </a:ext>
            </a:extLst>
          </p:cNvPr>
          <p:cNvSpPr/>
          <p:nvPr/>
        </p:nvSpPr>
        <p:spPr>
          <a:xfrm rot="16200000">
            <a:off x="-1417370" y="3746448"/>
            <a:ext cx="5483961" cy="31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9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20" grpId="0" animBg="1"/>
      <p:bldP spid="21" grpId="0" animBg="1"/>
      <p:bldP spid="2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bivariée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19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420913" y="784728"/>
            <a:ext cx="10814353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Entre quantitatives et qualitatives : exemple du Nutri-grade</a:t>
            </a:r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E2D026E-6368-8CE2-832C-80A3A7D19F87}"/>
              </a:ext>
            </a:extLst>
          </p:cNvPr>
          <p:cNvSpPr txBox="1">
            <a:spLocks/>
          </p:cNvSpPr>
          <p:nvPr/>
        </p:nvSpPr>
        <p:spPr>
          <a:xfrm>
            <a:off x="9001760" y="3230003"/>
            <a:ext cx="3190240" cy="1201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Le Nutri-grade est lié au Nutri-score, et à l’énergie (confirmé par ANOVA).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7A906423-2B3F-BB3A-E4A7-393668FC1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13" y="1200035"/>
            <a:ext cx="4364446" cy="2879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25513-CCF1-8B24-3910-3B19F6654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59" y="1223672"/>
            <a:ext cx="4744721" cy="285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90EB6-6491-0DD6-93F6-180FDF8F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" y="4104640"/>
            <a:ext cx="4199507" cy="273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172FA-0696-45AB-48C1-E82275E1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65" y="4025095"/>
            <a:ext cx="4449695" cy="282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19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2982686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Sommaire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</a:t>
            </a:fld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DB2FBD5-B422-479C-A2E2-201EFD1B370D}"/>
              </a:ext>
            </a:extLst>
          </p:cNvPr>
          <p:cNvSpPr txBox="1">
            <a:spLocks/>
          </p:cNvSpPr>
          <p:nvPr/>
        </p:nvSpPr>
        <p:spPr>
          <a:xfrm>
            <a:off x="370114" y="1044121"/>
            <a:ext cx="4702630" cy="5677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Introduction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Le contexte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Les données Open Food </a:t>
            </a:r>
            <a:r>
              <a:rPr lang="fr-FR" dirty="0" err="1"/>
              <a:t>Facts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Ma proposition d’application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Nettoyage des données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Stratégie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Résultats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Analyse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Stratégie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Univariées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Bivariées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Multifactorielle</a:t>
            </a:r>
          </a:p>
          <a:p>
            <a:pPr algn="l"/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773FD983-F326-4FF3-8F3B-73E1BFEDBB11}"/>
              </a:ext>
            </a:extLst>
          </p:cNvPr>
          <p:cNvSpPr txBox="1">
            <a:spLocks/>
          </p:cNvSpPr>
          <p:nvPr/>
        </p:nvSpPr>
        <p:spPr>
          <a:xfrm>
            <a:off x="5704114" y="1054099"/>
            <a:ext cx="4702630" cy="5677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Ma proposition d’application </a:t>
            </a:r>
          </a:p>
          <a:p>
            <a:pPr lvl="1" algn="l"/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Conclusion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Bilan analytique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Faisabilité de l’application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Axes d’amélioration</a:t>
            </a:r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8197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bivariée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20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420913" y="784728"/>
            <a:ext cx="10814353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Entre quantitatives et qualitatives : exemple du Nutri-grade</a:t>
            </a:r>
            <a:endParaRPr lang="fr-FR" i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3E84AC7-757F-082F-9AFE-75D8CD48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142884"/>
            <a:ext cx="4597986" cy="29109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6ECE7F5-E285-7E56-D6AB-EC487628B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444" y="1234324"/>
            <a:ext cx="4453938" cy="2870316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D20E7785-44DD-4942-C913-8F9739ADCA43}"/>
              </a:ext>
            </a:extLst>
          </p:cNvPr>
          <p:cNvSpPr txBox="1">
            <a:spLocks/>
          </p:cNvSpPr>
          <p:nvPr/>
        </p:nvSpPr>
        <p:spPr>
          <a:xfrm>
            <a:off x="8761975" y="3291401"/>
            <a:ext cx="3190240" cy="1809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Tendance confirmée avec les caractéristiques nutritionnelles les plus énergétiques.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6EB15E-E426-3CFF-3124-E9D31DDA0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1" y="4053840"/>
            <a:ext cx="4113803" cy="267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F235549-981A-E7AC-256D-21F15E858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577" y="4079240"/>
            <a:ext cx="4113805" cy="26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71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53680" cy="704510"/>
          </a:xfrm>
        </p:spPr>
        <p:txBody>
          <a:bodyPr>
            <a:normAutofit fontScale="90000"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Principaux résultats de l’analyse bivariée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21</a:t>
            </a:fld>
            <a:endParaRPr lang="fr-FR"/>
          </a:p>
        </p:txBody>
      </p:sp>
      <p:sp>
        <p:nvSpPr>
          <p:cNvPr id="52" name="Espace réservé du contenu 2">
            <a:extLst>
              <a:ext uri="{FF2B5EF4-FFF2-40B4-BE49-F238E27FC236}">
                <a16:creationId xmlns:a16="http://schemas.microsoft.com/office/drawing/2014/main" id="{E7513ABF-73EE-B1BB-E358-ACEFD2C3192A}"/>
              </a:ext>
            </a:extLst>
          </p:cNvPr>
          <p:cNvSpPr txBox="1">
            <a:spLocks/>
          </p:cNvSpPr>
          <p:nvPr/>
        </p:nvSpPr>
        <p:spPr>
          <a:xfrm>
            <a:off x="420914" y="784728"/>
            <a:ext cx="3279020" cy="520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Entre qualitatives :</a:t>
            </a:r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92158748-B262-CEDF-A862-28BB9F13C645}"/>
              </a:ext>
            </a:extLst>
          </p:cNvPr>
          <p:cNvSpPr txBox="1">
            <a:spLocks/>
          </p:cNvSpPr>
          <p:nvPr/>
        </p:nvSpPr>
        <p:spPr>
          <a:xfrm>
            <a:off x="611346" y="5277906"/>
            <a:ext cx="5171084" cy="520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Cohérence alimentaire confirmée par le Chi2 test.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184DFC2C-A593-374E-3E13-8704736CAC45}"/>
              </a:ext>
            </a:extLst>
          </p:cNvPr>
          <p:cNvSpPr txBox="1">
            <a:spLocks/>
          </p:cNvSpPr>
          <p:nvPr/>
        </p:nvSpPr>
        <p:spPr>
          <a:xfrm>
            <a:off x="6787847" y="5277907"/>
            <a:ext cx="5171084" cy="5202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/>
              <a:t>Cohérence avec le mode de production confirmée par le Chi2 test.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48CA720-B494-3A79-00FD-E9165D702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" y="1580093"/>
            <a:ext cx="55626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6172CDA-AA17-549B-956D-34400A71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95" y="1580093"/>
            <a:ext cx="550545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65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93" y="136525"/>
            <a:ext cx="7873466" cy="653388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de l’analyse multifactorielle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22</a:t>
            </a:fld>
            <a:endParaRPr lang="fr-FR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0815163-EA51-D075-409F-E1F81A041527}"/>
              </a:ext>
            </a:extLst>
          </p:cNvPr>
          <p:cNvSpPr txBox="1">
            <a:spLocks/>
          </p:cNvSpPr>
          <p:nvPr/>
        </p:nvSpPr>
        <p:spPr>
          <a:xfrm>
            <a:off x="0" y="4618798"/>
            <a:ext cx="5171084" cy="223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rgbClr val="FF0000"/>
                </a:solidFill>
              </a:rPr>
              <a:t>Les graisses, les sucres, l’énergie et le nutri-score sont les variables les plus corrélées positivement avec le 1</a:t>
            </a:r>
            <a:r>
              <a:rPr lang="fr-FR" sz="1800" baseline="30000" dirty="0">
                <a:solidFill>
                  <a:srgbClr val="FF0000"/>
                </a:solidFill>
              </a:rPr>
              <a:t>er</a:t>
            </a:r>
            <a:r>
              <a:rPr lang="fr-FR" sz="1800" dirty="0">
                <a:solidFill>
                  <a:srgbClr val="FF0000"/>
                </a:solidFill>
              </a:rPr>
              <a:t> axe.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accent6">
                    <a:lumMod val="75000"/>
                  </a:schemeClr>
                </a:solidFill>
              </a:rPr>
              <a:t>Le sel et le sodium sont les variables les plus corrélées positivement avec le 2</a:t>
            </a:r>
            <a:r>
              <a:rPr lang="fr-FR" sz="1800" baseline="30000" dirty="0">
                <a:solidFill>
                  <a:schemeClr val="accent6">
                    <a:lumMod val="75000"/>
                  </a:schemeClr>
                </a:solidFill>
              </a:rPr>
              <a:t>ème</a:t>
            </a:r>
            <a:r>
              <a:rPr lang="fr-FR" sz="1800" dirty="0">
                <a:solidFill>
                  <a:schemeClr val="accent6">
                    <a:lumMod val="75000"/>
                  </a:schemeClr>
                </a:solidFill>
              </a:rPr>
              <a:t> axe.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rgbClr val="7030A0"/>
                </a:solidFill>
              </a:rPr>
              <a:t>L’empreinte carbone n’est pas du tout corrélée au 1</a:t>
            </a:r>
            <a:r>
              <a:rPr lang="fr-FR" sz="1800" baseline="30000" dirty="0">
                <a:solidFill>
                  <a:srgbClr val="7030A0"/>
                </a:solidFill>
              </a:rPr>
              <a:t>er</a:t>
            </a:r>
            <a:r>
              <a:rPr lang="fr-FR" sz="1800" dirty="0">
                <a:solidFill>
                  <a:srgbClr val="7030A0"/>
                </a:solidFill>
              </a:rPr>
              <a:t> axe.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0EF0BD6-1220-8474-93C8-4AC747B6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89" y="789913"/>
            <a:ext cx="47815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E25F9E89-73FA-EB89-BFF9-6C263CE41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40" y="882319"/>
            <a:ext cx="6781483" cy="55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A2D7FE75-1624-24A4-595E-0C9A590CA0F7}"/>
              </a:ext>
            </a:extLst>
          </p:cNvPr>
          <p:cNvSpPr/>
          <p:nvPr/>
        </p:nvSpPr>
        <p:spPr>
          <a:xfrm rot="1383186">
            <a:off x="9103203" y="1897989"/>
            <a:ext cx="2095645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E5F5B04-FB61-E415-F91C-4B4C9A23B20C}"/>
              </a:ext>
            </a:extLst>
          </p:cNvPr>
          <p:cNvSpPr/>
          <p:nvPr/>
        </p:nvSpPr>
        <p:spPr>
          <a:xfrm>
            <a:off x="7676801" y="1840755"/>
            <a:ext cx="1178560" cy="863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F4DF555-1557-BBD3-9C68-83A5820FF91B}"/>
              </a:ext>
            </a:extLst>
          </p:cNvPr>
          <p:cNvSpPr/>
          <p:nvPr/>
        </p:nvSpPr>
        <p:spPr>
          <a:xfrm>
            <a:off x="8267263" y="3662790"/>
            <a:ext cx="856417" cy="66536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845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0473"/>
            <a:ext cx="914400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L’application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23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D0DFFBE-4EA6-6B26-BE1A-BB5EC3BD3C0A}"/>
              </a:ext>
            </a:extLst>
          </p:cNvPr>
          <p:cNvGrpSpPr/>
          <p:nvPr/>
        </p:nvGrpSpPr>
        <p:grpSpPr>
          <a:xfrm>
            <a:off x="3920859" y="3820159"/>
            <a:ext cx="4350283" cy="2302447"/>
            <a:chOff x="3920859" y="3820159"/>
            <a:chExt cx="4350283" cy="230244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BF60866A-4C67-8F19-09BE-FCC2CE26E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6421" b="57283"/>
            <a:stretch/>
          </p:blipFill>
          <p:spPr>
            <a:xfrm>
              <a:off x="3920859" y="3820159"/>
              <a:ext cx="4350282" cy="7998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8F986D8-3429-5372-4A7C-3C1DA8D94A9D}"/>
                </a:ext>
              </a:extLst>
            </p:cNvPr>
            <p:cNvSpPr/>
            <p:nvPr/>
          </p:nvSpPr>
          <p:spPr>
            <a:xfrm>
              <a:off x="3920860" y="4445272"/>
              <a:ext cx="4350282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5400" b="1" i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Baguet Script" panose="020B0604020202020204" pitchFamily="2" charset="0"/>
                </a:rPr>
                <a:t>Green Health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C3659C1-AD1C-0DB2-A496-B5EA8A38C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7283" b="16421"/>
            <a:stretch/>
          </p:blipFill>
          <p:spPr>
            <a:xfrm>
              <a:off x="3920859" y="5322771"/>
              <a:ext cx="4350282" cy="7998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946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9DB8F2-90F8-E892-7F08-AC5933CEA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10" r="1" b="18956"/>
          <a:stretch/>
        </p:blipFill>
        <p:spPr>
          <a:xfrm>
            <a:off x="-17235" y="0"/>
            <a:ext cx="12191980" cy="685671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FEEE3A-2D31-57C8-E486-214C50C6E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AD821DB-290A-4A9C-976E-6678D46F4961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Image 8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C603908D-6F7F-01C1-0F24-0A6F25E11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11723" r="29139" b="10948"/>
          <a:stretch/>
        </p:blipFill>
        <p:spPr>
          <a:xfrm>
            <a:off x="702734" y="245533"/>
            <a:ext cx="2565400" cy="4741333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7A60003B-21B1-01B0-F355-89A5BFA5FAAE}"/>
              </a:ext>
            </a:extLst>
          </p:cNvPr>
          <p:cNvGrpSpPr/>
          <p:nvPr/>
        </p:nvGrpSpPr>
        <p:grpSpPr>
          <a:xfrm>
            <a:off x="952501" y="825501"/>
            <a:ext cx="584200" cy="520699"/>
            <a:chOff x="3920859" y="3820159"/>
            <a:chExt cx="4350282" cy="2302447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F65D1D5E-75E8-7957-67E2-02978CC53C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421" b="57283"/>
            <a:stretch/>
          </p:blipFill>
          <p:spPr>
            <a:xfrm>
              <a:off x="3920859" y="3820159"/>
              <a:ext cx="4350282" cy="79983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DE3AD58-B714-A599-638B-F35F090BAA7E}"/>
                </a:ext>
              </a:extLst>
            </p:cNvPr>
            <p:cNvSpPr/>
            <p:nvPr/>
          </p:nvSpPr>
          <p:spPr>
            <a:xfrm>
              <a:off x="3920859" y="4619994"/>
              <a:ext cx="4350282" cy="68046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sz="400" b="1" i="1" cap="none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Baguet Script" panose="020B0604020202020204" pitchFamily="2" charset="0"/>
                </a:rPr>
                <a:t>Green Health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64277678-3579-A557-8691-86CAE8F72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7283" b="16421"/>
            <a:stretch/>
          </p:blipFill>
          <p:spPr>
            <a:xfrm>
              <a:off x="3920859" y="5322771"/>
              <a:ext cx="4350282" cy="799835"/>
            </a:xfrm>
            <a:prstGeom prst="rect">
              <a:avLst/>
            </a:prstGeom>
          </p:spPr>
        </p:pic>
      </p:grpSp>
      <p:pic>
        <p:nvPicPr>
          <p:cNvPr id="27" name="Image 26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144FE2AD-B2CB-A4DE-0F0E-4CB2CBE0C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11723" r="29139" b="10948"/>
          <a:stretch/>
        </p:blipFill>
        <p:spPr>
          <a:xfrm>
            <a:off x="4630505" y="245532"/>
            <a:ext cx="2565400" cy="47413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3D0CDEF-78E0-A072-D996-B35DCF8C5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672" y="574618"/>
            <a:ext cx="2330928" cy="408628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60339ED-A752-BC40-0B79-1AED1810AB77}"/>
              </a:ext>
            </a:extLst>
          </p:cNvPr>
          <p:cNvSpPr/>
          <p:nvPr/>
        </p:nvSpPr>
        <p:spPr>
          <a:xfrm>
            <a:off x="5105400" y="825501"/>
            <a:ext cx="1632581" cy="143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19B651-F003-1D05-F090-B0311A4E0F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r="21729" b="4119"/>
          <a:stretch/>
        </p:blipFill>
        <p:spPr>
          <a:xfrm>
            <a:off x="5399404" y="901701"/>
            <a:ext cx="1108369" cy="1295400"/>
          </a:xfrm>
          <a:prstGeom prst="rect">
            <a:avLst/>
          </a:prstGeom>
          <a:ln w="38100">
            <a:noFill/>
            <a:prstDash val="sysDash"/>
          </a:ln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0ABC2691-3080-197F-9250-873E212ABAF7}"/>
              </a:ext>
            </a:extLst>
          </p:cNvPr>
          <p:cNvSpPr txBox="1"/>
          <p:nvPr/>
        </p:nvSpPr>
        <p:spPr>
          <a:xfrm>
            <a:off x="4882672" y="2336801"/>
            <a:ext cx="222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Informations produits : </a:t>
            </a:r>
            <a:r>
              <a:rPr lang="fr-FR" sz="1200" dirty="0"/>
              <a:t>nom, packaging, marque, allergènes…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E53861-8CBA-B7C8-207F-B8B05496756C}"/>
              </a:ext>
            </a:extLst>
          </p:cNvPr>
          <p:cNvSpPr/>
          <p:nvPr/>
        </p:nvSpPr>
        <p:spPr>
          <a:xfrm>
            <a:off x="6040964" y="2950058"/>
            <a:ext cx="1041399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b="1" dirty="0">
                <a:solidFill>
                  <a:schemeClr val="accent4"/>
                </a:solidFill>
              </a:rPr>
              <a:t>C 3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8B0DDDC8-0341-C2CD-A60D-9BB31C37F5D1}"/>
              </a:ext>
            </a:extLst>
          </p:cNvPr>
          <p:cNvSpPr/>
          <p:nvPr/>
        </p:nvSpPr>
        <p:spPr>
          <a:xfrm>
            <a:off x="4882672" y="4102100"/>
            <a:ext cx="2071113" cy="419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Le choix </a:t>
            </a:r>
            <a:r>
              <a:rPr lang="fr-FR" sz="12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guet Script" panose="020B0604020202020204" pitchFamily="2" charset="0"/>
              </a:rPr>
              <a:t>Green Health</a:t>
            </a:r>
          </a:p>
        </p:txBody>
      </p:sp>
      <p:pic>
        <p:nvPicPr>
          <p:cNvPr id="34" name="Image 33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AFADC013-5680-EAC5-7E11-4F1022080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2" t="11723" r="29139" b="10948"/>
          <a:stretch/>
        </p:blipFill>
        <p:spPr>
          <a:xfrm>
            <a:off x="8364305" y="207432"/>
            <a:ext cx="2565400" cy="474133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53DC292-9F37-81E1-3BF1-803DC06F7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472" y="536518"/>
            <a:ext cx="2330928" cy="408628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8FA4F89-ACA0-BC21-30E8-ED15FA826ECF}"/>
              </a:ext>
            </a:extLst>
          </p:cNvPr>
          <p:cNvSpPr txBox="1"/>
          <p:nvPr/>
        </p:nvSpPr>
        <p:spPr>
          <a:xfrm>
            <a:off x="8616472" y="2298701"/>
            <a:ext cx="21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Informations produits : </a:t>
            </a:r>
            <a:r>
              <a:rPr lang="fr-FR" sz="1200" dirty="0"/>
              <a:t>nom, packaging, marque, allergènes…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3641B3-F203-3AFD-FA5D-DD77F8CBE3FD}"/>
              </a:ext>
            </a:extLst>
          </p:cNvPr>
          <p:cNvSpPr/>
          <p:nvPr/>
        </p:nvSpPr>
        <p:spPr>
          <a:xfrm>
            <a:off x="8830714" y="825501"/>
            <a:ext cx="1632581" cy="1435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D5AC5829-2385-F21D-0B31-075021B948D0}"/>
              </a:ext>
            </a:extLst>
          </p:cNvPr>
          <p:cNvSpPr/>
          <p:nvPr/>
        </p:nvSpPr>
        <p:spPr>
          <a:xfrm>
            <a:off x="8616472" y="4064000"/>
            <a:ext cx="2071113" cy="419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Partage avec la communauté </a:t>
            </a:r>
            <a:r>
              <a:rPr lang="fr-FR" sz="12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guet Script" panose="020B0604020202020204" pitchFamily="2" charset="0"/>
              </a:rPr>
              <a:t>Green Health</a:t>
            </a:r>
          </a:p>
        </p:txBody>
      </p:sp>
      <p:pic>
        <p:nvPicPr>
          <p:cNvPr id="6146" name="Picture 2" descr="Yaourt bio Nature VRAI - Triballat Noyal Restauration">
            <a:extLst>
              <a:ext uri="{FF2B5EF4-FFF2-40B4-BE49-F238E27FC236}">
                <a16:creationId xmlns:a16="http://schemas.microsoft.com/office/drawing/2014/main" id="{07DA34EF-BB26-F2D1-EF58-B46520A6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041" y="891116"/>
            <a:ext cx="1328211" cy="132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CA3249E-CA2C-DA6D-07BB-8AB27A237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04" y="2943140"/>
            <a:ext cx="1138484" cy="772034"/>
          </a:xfrm>
          <a:prstGeom prst="rect">
            <a:avLst/>
          </a:prstGeom>
        </p:spPr>
      </p:pic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676EBD30-5A19-4DEF-A53D-AFE5ED02920A}"/>
              </a:ext>
            </a:extLst>
          </p:cNvPr>
          <p:cNvSpPr/>
          <p:nvPr/>
        </p:nvSpPr>
        <p:spPr>
          <a:xfrm>
            <a:off x="6078755" y="3150597"/>
            <a:ext cx="957045" cy="5320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3D7B345-46A0-6072-6B55-D98E3D078276}"/>
              </a:ext>
            </a:extLst>
          </p:cNvPr>
          <p:cNvSpPr/>
          <p:nvPr/>
        </p:nvSpPr>
        <p:spPr>
          <a:xfrm>
            <a:off x="6002526" y="2867607"/>
            <a:ext cx="1244936" cy="3648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b="1" dirty="0">
                <a:solidFill>
                  <a:schemeClr val="bg1">
                    <a:lumMod val="50000"/>
                  </a:schemeClr>
                </a:solidFill>
              </a:rPr>
              <a:t>CARBONE-SCORE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5D8B8C-700C-E525-1BAB-6DE6415A5EFA}"/>
              </a:ext>
            </a:extLst>
          </p:cNvPr>
          <p:cNvSpPr/>
          <p:nvPr/>
        </p:nvSpPr>
        <p:spPr>
          <a:xfrm>
            <a:off x="9739204" y="2929738"/>
            <a:ext cx="1041399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 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58E1F6-220C-8DDB-F961-A87A3BFE55CB}"/>
              </a:ext>
            </a:extLst>
          </p:cNvPr>
          <p:cNvSpPr/>
          <p:nvPr/>
        </p:nvSpPr>
        <p:spPr>
          <a:xfrm>
            <a:off x="8530164" y="2939898"/>
            <a:ext cx="1041399" cy="74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fr-FR" sz="20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Le Nutri-Score - Société Suisse de Nutrition SSN">
            <a:extLst>
              <a:ext uri="{FF2B5EF4-FFF2-40B4-BE49-F238E27FC236}">
                <a16:creationId xmlns:a16="http://schemas.microsoft.com/office/drawing/2014/main" id="{32362F36-0FE8-3868-B149-75623EE9B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929" y="3041945"/>
            <a:ext cx="1009868" cy="56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2C63F35E-8C1C-97B9-1D7B-9AF39817C5A0}"/>
              </a:ext>
            </a:extLst>
          </p:cNvPr>
          <p:cNvSpPr/>
          <p:nvPr/>
        </p:nvSpPr>
        <p:spPr>
          <a:xfrm>
            <a:off x="9690606" y="2847287"/>
            <a:ext cx="1244936" cy="36481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000" b="1" dirty="0">
                <a:solidFill>
                  <a:schemeClr val="bg1">
                    <a:lumMod val="50000"/>
                  </a:schemeClr>
                </a:solidFill>
              </a:rPr>
              <a:t>CARBONE-SCORE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6A9C879-88C0-2697-7365-47603B8254F7}"/>
              </a:ext>
            </a:extLst>
          </p:cNvPr>
          <p:cNvSpPr/>
          <p:nvPr/>
        </p:nvSpPr>
        <p:spPr>
          <a:xfrm>
            <a:off x="9787155" y="3120117"/>
            <a:ext cx="957045" cy="5320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82C2C4B0-A942-3BE8-87E7-FFFBB20E17EF}"/>
              </a:ext>
            </a:extLst>
          </p:cNvPr>
          <p:cNvSpPr/>
          <p:nvPr/>
        </p:nvSpPr>
        <p:spPr>
          <a:xfrm>
            <a:off x="702735" y="5494865"/>
            <a:ext cx="2565400" cy="10752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Télécharge l’application</a:t>
            </a:r>
            <a:endParaRPr lang="fr-FR" sz="1500" dirty="0">
              <a:solidFill>
                <a:schemeClr val="tx1"/>
              </a:solidFill>
            </a:endParaRPr>
          </a:p>
          <a:p>
            <a:pPr algn="ctr"/>
            <a:r>
              <a:rPr lang="fr-FR" sz="18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guet Script" panose="020B0604020202020204" pitchFamily="2" charset="0"/>
              </a:rPr>
              <a:t>Green Health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26339330-D89D-08A6-CB9B-1EBB37618C27}"/>
              </a:ext>
            </a:extLst>
          </p:cNvPr>
          <p:cNvSpPr/>
          <p:nvPr/>
        </p:nvSpPr>
        <p:spPr>
          <a:xfrm>
            <a:off x="4630505" y="5435586"/>
            <a:ext cx="2565399" cy="10752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Scan ton produit et obtient tes infos éco-santé </a:t>
            </a:r>
            <a:endParaRPr lang="fr-FR" sz="1800" b="1" i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aguet Script" panose="020B0604020202020204" pitchFamily="2" charset="0"/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41743C9B-E0F4-5D84-189B-485E81C83369}"/>
              </a:ext>
            </a:extLst>
          </p:cNvPr>
          <p:cNvSpPr/>
          <p:nvPr/>
        </p:nvSpPr>
        <p:spPr>
          <a:xfrm>
            <a:off x="8364305" y="5404848"/>
            <a:ext cx="2565399" cy="10752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Opte pour le choix </a:t>
            </a:r>
            <a:r>
              <a:rPr lang="fr-FR" sz="1800" b="1" i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Baguet Script" panose="020B0604020202020204" pitchFamily="2" charset="0"/>
              </a:rPr>
              <a:t>Green Health :</a:t>
            </a:r>
          </a:p>
          <a:p>
            <a:pPr algn="ctr"/>
            <a:r>
              <a:rPr lang="fr-FR" dirty="0">
                <a:solidFill>
                  <a:schemeClr val="tx1"/>
                </a:solidFill>
              </a:rPr>
              <a:t>préserve ta santé et ta planète !</a:t>
            </a:r>
            <a:endParaRPr lang="fr-FR" sz="1800" b="1" i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Baguet Script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3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80" y="0"/>
            <a:ext cx="290576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Conclusions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25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87E172D-CEC3-6E24-8144-7B2BE601EED2}"/>
              </a:ext>
            </a:extLst>
          </p:cNvPr>
          <p:cNvSpPr txBox="1">
            <a:spLocks/>
          </p:cNvSpPr>
          <p:nvPr/>
        </p:nvSpPr>
        <p:spPr>
          <a:xfrm>
            <a:off x="390434" y="771283"/>
            <a:ext cx="11141166" cy="5950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b="1" dirty="0"/>
              <a:t>Nutri-score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Les données </a:t>
            </a:r>
            <a:r>
              <a:rPr lang="fr-FR" b="1" dirty="0"/>
              <a:t>Open Food </a:t>
            </a:r>
            <a:r>
              <a:rPr lang="fr-FR" b="1" dirty="0" err="1"/>
              <a:t>Facts</a:t>
            </a:r>
            <a:r>
              <a:rPr lang="fr-FR" b="1" dirty="0"/>
              <a:t> </a:t>
            </a:r>
            <a:r>
              <a:rPr lang="fr-FR" dirty="0"/>
              <a:t>sont suffisantes pour établir un lien entre </a:t>
            </a:r>
            <a:r>
              <a:rPr lang="fr-FR" b="1" dirty="0">
                <a:solidFill>
                  <a:srgbClr val="6227D9"/>
                </a:solidFill>
              </a:rPr>
              <a:t>le Nutri-score (ou Nutri-grade) et plusieurs variables nutritionnelles.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Les observations réalisées ont pu être validée par des grandeurs et des tests statistiques.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6227D9"/>
                </a:solidFill>
              </a:rPr>
              <a:t>Le Nutri-score est une information robuste essentielle à notre application.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b="1" dirty="0"/>
              <a:t>Carbone-score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Malgré la perte d’informations essentielles au calcul du Carbone-score lors du nettoyage des données, nous avons pu </a:t>
            </a:r>
            <a:r>
              <a:rPr lang="fr-FR" b="1" dirty="0">
                <a:solidFill>
                  <a:srgbClr val="6227D9"/>
                </a:solidFill>
              </a:rPr>
              <a:t>sourcer des données externes fiables </a:t>
            </a:r>
            <a:r>
              <a:rPr lang="fr-FR" dirty="0"/>
              <a:t>qui nous ont permis de </a:t>
            </a:r>
            <a:r>
              <a:rPr lang="fr-FR" b="1" dirty="0">
                <a:solidFill>
                  <a:srgbClr val="6227D9"/>
                </a:solidFill>
              </a:rPr>
              <a:t>taguer notre jeu de données avec un Carbone-score </a:t>
            </a:r>
            <a:r>
              <a:rPr lang="fr-FR" dirty="0"/>
              <a:t>en fonction de la catégorie du produit.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Nous avons établi une </a:t>
            </a:r>
            <a:r>
              <a:rPr lang="fr-FR" b="1" dirty="0">
                <a:solidFill>
                  <a:srgbClr val="6227D9"/>
                </a:solidFill>
              </a:rPr>
              <a:t>corrélation entre le Carbone-score et les produits issus de l’élevage intensif</a:t>
            </a:r>
            <a:r>
              <a:rPr lang="fr-FR" dirty="0"/>
              <a:t>, connus pour avoir un fort impact écologique du fait des conditions d’élevage.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Nous avons démontré que le </a:t>
            </a:r>
            <a:r>
              <a:rPr lang="fr-FR" b="1" dirty="0">
                <a:solidFill>
                  <a:srgbClr val="6227D9"/>
                </a:solidFill>
              </a:rPr>
              <a:t>Carbone-score est décorrélé des caractéristiques nutritionnelles du produit et donc du Nutri-score</a:t>
            </a:r>
            <a:r>
              <a:rPr lang="fr-FR" dirty="0"/>
              <a:t>, ce qui rend pertinent pour le consommateur un projet d’application associant les 2 niveaux d’information.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449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80" y="0"/>
            <a:ext cx="290576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Conclusions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26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87E172D-CEC3-6E24-8144-7B2BE601EED2}"/>
              </a:ext>
            </a:extLst>
          </p:cNvPr>
          <p:cNvSpPr txBox="1">
            <a:spLocks/>
          </p:cNvSpPr>
          <p:nvPr/>
        </p:nvSpPr>
        <p:spPr>
          <a:xfrm>
            <a:off x="390434" y="771283"/>
            <a:ext cx="11141166" cy="5950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b="1" dirty="0"/>
              <a:t>Faisabilité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A la lumière des analyses réalisées, l’application </a:t>
            </a:r>
            <a:r>
              <a:rPr lang="fr-FR" b="1" dirty="0">
                <a:solidFill>
                  <a:srgbClr val="6227D9"/>
                </a:solidFill>
              </a:rPr>
              <a:t>Green Health </a:t>
            </a:r>
            <a:r>
              <a:rPr lang="fr-FR" dirty="0"/>
              <a:t>est tout à fait envisageable sur la base des données Open Food </a:t>
            </a:r>
            <a:r>
              <a:rPr lang="fr-FR" dirty="0" err="1"/>
              <a:t>Facts</a:t>
            </a:r>
            <a:r>
              <a:rPr lang="fr-FR" dirty="0"/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Cette application répond aussi à une demande grandissante du consommateur, qui oriente de plus en plus ses choix vers </a:t>
            </a:r>
            <a:r>
              <a:rPr lang="fr-FR" b="1" dirty="0">
                <a:solidFill>
                  <a:srgbClr val="6227D9"/>
                </a:solidFill>
              </a:rPr>
              <a:t>une consommation éco-responsable et locale</a:t>
            </a:r>
            <a:r>
              <a:rPr lang="fr-FR" dirty="0"/>
              <a:t>, notamment chez les jeunes.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fr-FR" b="1" dirty="0"/>
              <a:t>Axes d’amélioration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Notre analyse dépend de </a:t>
            </a:r>
            <a:r>
              <a:rPr lang="fr-FR" b="1" dirty="0">
                <a:solidFill>
                  <a:srgbClr val="FF0000"/>
                </a:solidFill>
              </a:rPr>
              <a:t>l’apport de données externes </a:t>
            </a:r>
            <a:r>
              <a:rPr lang="fr-FR" dirty="0"/>
              <a:t>pour enrichir notre jeux de données d’informations fiables concernant le carbone-score. Les données externes rajoutées restent néanmoins </a:t>
            </a:r>
            <a:r>
              <a:rPr lang="fr-FR" b="1" dirty="0">
                <a:solidFill>
                  <a:srgbClr val="FF0000"/>
                </a:solidFill>
              </a:rPr>
              <a:t>pauvres en information concernant les empreintes carbones des produits transformés. </a:t>
            </a:r>
            <a:r>
              <a:rPr lang="fr-FR" dirty="0"/>
              <a:t>Or ce type de produit est majoritaire dans le jeux de données Open Food </a:t>
            </a:r>
            <a:r>
              <a:rPr lang="fr-FR" dirty="0" err="1"/>
              <a:t>Facts</a:t>
            </a:r>
            <a:r>
              <a:rPr lang="fr-FR" dirty="0"/>
              <a:t>. Il faudrait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sourcer plus d’informations sur les empreintes carbone pour ce type de produits</a:t>
            </a:r>
            <a:r>
              <a:rPr lang="fr-FR" dirty="0"/>
              <a:t>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/>
              <a:t>Un autre axe de travail peut être envisager : </a:t>
            </a:r>
            <a:r>
              <a:rPr lang="fr-FR" b="1" dirty="0">
                <a:solidFill>
                  <a:schemeClr val="accent6">
                    <a:lumMod val="75000"/>
                  </a:schemeClr>
                </a:solidFill>
              </a:rPr>
              <a:t>conserver les variables du jeux de données initiales </a:t>
            </a:r>
            <a:r>
              <a:rPr lang="fr-FR" dirty="0"/>
              <a:t>en lien avec l’empreinte carbone. Cela éviterait d’intégrer des données externes, mais il faut accepter de travailler avec un </a:t>
            </a:r>
            <a:r>
              <a:rPr lang="fr-FR" b="1" dirty="0">
                <a:solidFill>
                  <a:srgbClr val="FF0000"/>
                </a:solidFill>
              </a:rPr>
              <a:t>data-set considérablement tronqué</a:t>
            </a:r>
            <a:r>
              <a:rPr lang="fr-FR" dirty="0"/>
              <a:t>.</a:t>
            </a:r>
          </a:p>
          <a:p>
            <a:pPr marL="800100" lvl="1" indent="-342900" algn="just">
              <a:buFont typeface="Wingdings" panose="05000000000000000000" pitchFamily="2" charset="2"/>
              <a:buChar char="Ø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995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54850"/>
            <a:ext cx="914400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Merci pour votre attention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27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195E79-3802-4662-87EE-231FF35AD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00" y="4908040"/>
            <a:ext cx="3761200" cy="181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36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80" y="0"/>
            <a:ext cx="290576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Introduction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3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87E172D-CEC3-6E24-8144-7B2BE601EED2}"/>
              </a:ext>
            </a:extLst>
          </p:cNvPr>
          <p:cNvSpPr txBox="1">
            <a:spLocks/>
          </p:cNvSpPr>
          <p:nvPr/>
        </p:nvSpPr>
        <p:spPr>
          <a:xfrm>
            <a:off x="532674" y="1656080"/>
            <a:ext cx="7209246" cy="4700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Objectif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Répondre à l’appel à projet de </a:t>
            </a:r>
            <a:r>
              <a:rPr lang="fr-FR" b="1" dirty="0"/>
              <a:t>Santé publique France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Proposer une application innovante en lien avec la Santé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Utiliser les données d’</a:t>
            </a:r>
            <a:r>
              <a:rPr lang="fr-FR" b="1" dirty="0"/>
              <a:t>Open Food </a:t>
            </a:r>
            <a:r>
              <a:rPr lang="fr-FR" b="1" dirty="0" err="1"/>
              <a:t>Facts</a:t>
            </a:r>
            <a:endParaRPr lang="fr-FR" b="1" dirty="0"/>
          </a:p>
          <a:p>
            <a:pPr lvl="1" algn="l"/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Open Food </a:t>
            </a:r>
            <a:r>
              <a:rPr lang="fr-FR" b="1" dirty="0" err="1"/>
              <a:t>Facts</a:t>
            </a:r>
            <a:endParaRPr lang="fr-FR" b="1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Projet collaboratif en libre accès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Réunir le maximum d’informations sur les produits alimentaires par scan de leur </a:t>
            </a:r>
            <a:r>
              <a:rPr lang="fr-FR" dirty="0" err="1"/>
              <a:t>gencode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Le consommateur est acteur : utilisation d’une application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B63A8E1-D9A6-F86B-3CAD-87325E37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50" y="1822987"/>
            <a:ext cx="1962946" cy="11291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3FBE59-1665-715F-8A8A-1BB83F3F2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359" y="3808783"/>
            <a:ext cx="1839737" cy="129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1280" y="0"/>
            <a:ext cx="290576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Introduction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4</a:t>
            </a:fld>
            <a:endParaRPr lang="fr-FR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87E172D-CEC3-6E24-8144-7B2BE601EED2}"/>
              </a:ext>
            </a:extLst>
          </p:cNvPr>
          <p:cNvSpPr txBox="1">
            <a:spLocks/>
          </p:cNvSpPr>
          <p:nvPr/>
        </p:nvSpPr>
        <p:spPr>
          <a:xfrm>
            <a:off x="390434" y="771283"/>
            <a:ext cx="11141166" cy="5950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Les données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Informations très variées :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Ingrédients et allergènes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Valeurs nutritionnels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Parcours de vie du produit : du lieu de fabrication au lieu de consommation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Marque et packaging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 err="1"/>
              <a:t>Nutiscore</a:t>
            </a:r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Dimension du jeux de données :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b="1" dirty="0"/>
              <a:t>Ma proposition d’application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Quelles sont les préoccupations du « </a:t>
            </a:r>
            <a:r>
              <a:rPr lang="fr-FR" dirty="0" err="1"/>
              <a:t>consom’acteur</a:t>
            </a:r>
            <a:r>
              <a:rPr lang="fr-FR" dirty="0"/>
              <a:t> » d’aujourd’hui ?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La sécurité alimentaire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La santé par l’alimentation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fr-FR" dirty="0"/>
              <a:t>La santé de notre planète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fr-FR" dirty="0"/>
              <a:t>Proposer une application qui aide le consommateur à se maintenir en bonne santé, tout en agissant pour la planète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b="1" dirty="0">
                <a:solidFill>
                  <a:schemeClr val="accent6"/>
                </a:solidFill>
                <a:sym typeface="Wingdings" panose="05000000000000000000" pitchFamily="2" charset="2"/>
              </a:rPr>
              <a:t>Allier Nutri-score et empreinte carbone.</a:t>
            </a:r>
            <a:endParaRPr lang="fr-FR" b="1" dirty="0">
              <a:solidFill>
                <a:schemeClr val="accent6"/>
              </a:solidFill>
            </a:endParaRP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83D3193-7908-70AF-9CEC-6E4BC096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9" y="3088562"/>
            <a:ext cx="2011681" cy="3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6745"/>
            <a:ext cx="9144000" cy="704510"/>
          </a:xfrm>
        </p:spPr>
        <p:txBody>
          <a:bodyPr>
            <a:normAutofit/>
          </a:bodyPr>
          <a:lstStyle/>
          <a:p>
            <a:r>
              <a:rPr lang="fr-FR" sz="4000" b="1" dirty="0">
                <a:solidFill>
                  <a:srgbClr val="6827F4"/>
                </a:solidFill>
              </a:rPr>
              <a:t>Nettoyage des données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26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Stratégie de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821DB-290A-4A9C-976E-6678D46F4961}" type="slidenum">
              <a:rPr lang="fr-FR" smtClean="0"/>
              <a:t>6</a:t>
            </a:fld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146453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146453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231128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ED91B89-4BDD-A97D-4499-C5E59D8AA305}"/>
              </a:ext>
            </a:extLst>
          </p:cNvPr>
          <p:cNvSpPr/>
          <p:nvPr/>
        </p:nvSpPr>
        <p:spPr>
          <a:xfrm>
            <a:off x="1094441" y="30123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Vides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F231675-C8D6-8B09-4694-33D9538FED01}"/>
              </a:ext>
            </a:extLst>
          </p:cNvPr>
          <p:cNvSpPr/>
          <p:nvPr/>
        </p:nvSpPr>
        <p:spPr>
          <a:xfrm>
            <a:off x="1094441" y="371336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Taux de NA &gt; Taux NA </a:t>
            </a:r>
            <a:r>
              <a:rPr lang="fr-FR" sz="1500" dirty="0" err="1">
                <a:solidFill>
                  <a:srgbClr val="FF0000"/>
                </a:solidFill>
              </a:rPr>
              <a:t>moy</a:t>
            </a:r>
            <a:r>
              <a:rPr lang="fr-FR" sz="15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99B1E41-65B0-D60F-9C0E-8A767C359F47}"/>
              </a:ext>
            </a:extLst>
          </p:cNvPr>
          <p:cNvSpPr/>
          <p:nvPr/>
        </p:nvSpPr>
        <p:spPr>
          <a:xfrm>
            <a:off x="1094441" y="44010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Obsolètes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FEFD03B-D481-A146-00C4-9C479B264F6E}"/>
              </a:ext>
            </a:extLst>
          </p:cNvPr>
          <p:cNvSpPr/>
          <p:nvPr/>
        </p:nvSpPr>
        <p:spPr>
          <a:xfrm>
            <a:off x="1094441" y="50790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Doublons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2318221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429C483-9D5C-B2C2-43A7-558C8FC98FC5}"/>
              </a:ext>
            </a:extLst>
          </p:cNvPr>
          <p:cNvSpPr/>
          <p:nvPr/>
        </p:nvSpPr>
        <p:spPr>
          <a:xfrm>
            <a:off x="2730201" y="30123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Vides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D21B2BC8-FAA3-4CC7-7110-134A007FF3BE}"/>
              </a:ext>
            </a:extLst>
          </p:cNvPr>
          <p:cNvSpPr/>
          <p:nvPr/>
        </p:nvSpPr>
        <p:spPr>
          <a:xfrm>
            <a:off x="2730201" y="37240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Répétitions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146453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6160FF4-B1D3-2AC2-EF7F-89AE03D0F4AA}"/>
              </a:ext>
            </a:extLst>
          </p:cNvPr>
          <p:cNvSpPr/>
          <p:nvPr/>
        </p:nvSpPr>
        <p:spPr>
          <a:xfrm>
            <a:off x="4505298" y="302620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Erreurs et répétitions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4332F6A-549D-96B0-4101-A5E5D7537E14}"/>
              </a:ext>
            </a:extLst>
          </p:cNvPr>
          <p:cNvSpPr/>
          <p:nvPr/>
        </p:nvSpPr>
        <p:spPr>
          <a:xfrm>
            <a:off x="4505298" y="371336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 err="1">
                <a:solidFill>
                  <a:srgbClr val="FF0000"/>
                </a:solidFill>
              </a:rPr>
              <a:t>Outliers</a:t>
            </a:r>
            <a:endParaRPr lang="fr-FR" sz="1500" dirty="0">
              <a:solidFill>
                <a:srgbClr val="FF0000"/>
              </a:solidFill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146453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146453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5BCBECA0-2786-677E-5D3A-EBCF020D9DC8}"/>
              </a:ext>
            </a:extLst>
          </p:cNvPr>
          <p:cNvSpPr/>
          <p:nvPr/>
        </p:nvSpPr>
        <p:spPr>
          <a:xfrm>
            <a:off x="6941551" y="3008465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KNN imputer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840676CF-8616-803E-30E9-D35A0FEECFED}"/>
              </a:ext>
            </a:extLst>
          </p:cNvPr>
          <p:cNvSpPr/>
          <p:nvPr/>
        </p:nvSpPr>
        <p:spPr>
          <a:xfrm>
            <a:off x="8594698" y="301232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Déduction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2296968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2296968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2240DCB-15C0-8AE0-B814-B8D0C16ECF22}"/>
              </a:ext>
            </a:extLst>
          </p:cNvPr>
          <p:cNvSpPr/>
          <p:nvPr/>
        </p:nvSpPr>
        <p:spPr>
          <a:xfrm>
            <a:off x="8597603" y="3697591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Données externes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1458382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598353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>
                <a:solidFill>
                  <a:schemeClr val="tx1"/>
                </a:solidFill>
              </a:rPr>
              <a:t>data_nett.csv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737116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737116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737116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737116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730967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2009701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2009701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2009701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2009701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2003552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CF9BC242-CEA3-FD1C-4C39-31251D65A3F4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800561" y="2856451"/>
            <a:ext cx="0" cy="15587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15F884B1-7EC0-BC29-7C66-D2B4C03B6E71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1800561" y="3557491"/>
            <a:ext cx="0" cy="15587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5CDD27FC-8BBA-4544-4E42-B1EA0820DAF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1800561" y="4258531"/>
            <a:ext cx="0" cy="14249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7522AB8B-7428-4F2A-0701-EAC3E2A27EE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800561" y="4946191"/>
            <a:ext cx="0" cy="13283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F9C239F2-EB0F-79CD-F14E-3D91CC58BDBD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3436321" y="2870331"/>
            <a:ext cx="0" cy="14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EAD49F45-9EDD-7B16-E1C8-8BB8760568FF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3436321" y="3557491"/>
            <a:ext cx="0" cy="16653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D25B38B0-FE87-1C8E-59BD-AD5DEEA2078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5211418" y="2009701"/>
            <a:ext cx="0" cy="101650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173AA437-3F82-9336-39D1-DB3E071CE0B0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5211418" y="3571371"/>
            <a:ext cx="0" cy="14199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9110F314-042C-63E5-4742-735A75BE5569}"/>
              </a:ext>
            </a:extLst>
          </p:cNvPr>
          <p:cNvCxnSpPr>
            <a:stCxn id="23" idx="2"/>
            <a:endCxn id="21" idx="0"/>
          </p:cNvCxnSpPr>
          <p:nvPr/>
        </p:nvCxnSpPr>
        <p:spPr>
          <a:xfrm>
            <a:off x="7647671" y="2849078"/>
            <a:ext cx="0" cy="159387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EA84B120-903E-059A-F873-CE0A79B11613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>
            <a:off x="9298671" y="2849078"/>
            <a:ext cx="2147" cy="163243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FDEA77D1-A1DF-D553-AFAE-E81231830C44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>
            <a:off x="9300818" y="3557491"/>
            <a:ext cx="2905" cy="140100"/>
          </a:xfrm>
          <a:prstGeom prst="line">
            <a:avLst/>
          </a:prstGeom>
          <a:ln>
            <a:solidFill>
              <a:srgbClr val="682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62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du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7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896639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896639"/>
            <a:ext cx="1412240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174338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1750329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89049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03046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>
                <a:solidFill>
                  <a:schemeClr val="tx1"/>
                </a:solidFill>
              </a:rPr>
              <a:t>data_nett.csv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169224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169224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169224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169224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163075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1441809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1441809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1441809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1441809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1435660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>
            <a:extLst>
              <a:ext uri="{FF2B5EF4-FFF2-40B4-BE49-F238E27FC236}">
                <a16:creationId xmlns:a16="http://schemas.microsoft.com/office/drawing/2014/main" id="{7AEDC50C-CF72-5906-2DD4-D6068C09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8" y="1460291"/>
            <a:ext cx="1231485" cy="25030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7805C39-0834-6FBF-F37E-0BF868423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929" y="2341359"/>
            <a:ext cx="1129263" cy="270251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8BAC4467-4F9F-23D5-77C0-1F06027FD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473" y="2363016"/>
            <a:ext cx="1275582" cy="270250"/>
          </a:xfrm>
          <a:prstGeom prst="rect">
            <a:avLst/>
          </a:prstGeom>
        </p:spPr>
      </p:pic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ABD55DDF-F767-FDE1-4CEB-38F4CF7288A4}"/>
              </a:ext>
            </a:extLst>
          </p:cNvPr>
          <p:cNvSpPr/>
          <p:nvPr/>
        </p:nvSpPr>
        <p:spPr>
          <a:xfrm>
            <a:off x="1461263" y="3546911"/>
            <a:ext cx="4043492" cy="8125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 d’intérêt pour l’expression de l’empreinte carbone !</a:t>
            </a:r>
          </a:p>
        </p:txBody>
      </p:sp>
      <p:sp>
        <p:nvSpPr>
          <p:cNvPr id="38" name="Flèche : bas 37">
            <a:extLst>
              <a:ext uri="{FF2B5EF4-FFF2-40B4-BE49-F238E27FC236}">
                <a16:creationId xmlns:a16="http://schemas.microsoft.com/office/drawing/2014/main" id="{E491A059-59C4-523D-E887-183DB1D33973}"/>
              </a:ext>
            </a:extLst>
          </p:cNvPr>
          <p:cNvSpPr/>
          <p:nvPr/>
        </p:nvSpPr>
        <p:spPr>
          <a:xfrm>
            <a:off x="3214941" y="2674858"/>
            <a:ext cx="442760" cy="718314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7948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du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8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896639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174338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1750329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896639"/>
            <a:ext cx="1412240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89049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03046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>
                <a:solidFill>
                  <a:schemeClr val="tx1"/>
                </a:solidFill>
              </a:rPr>
              <a:t>data_nett.csv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169224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169224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169224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169224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163075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1441809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1441809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1441809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1441809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1435660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881CFD76-C70F-E82D-7914-3E323439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45" y="3748922"/>
            <a:ext cx="7718844" cy="2696022"/>
          </a:xfrm>
          <a:prstGeom prst="rect">
            <a:avLst/>
          </a:prstGeom>
        </p:spPr>
      </p:pic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B62802F-76FB-CF7A-2377-B91FAF90C110}"/>
              </a:ext>
            </a:extLst>
          </p:cNvPr>
          <p:cNvSpPr/>
          <p:nvPr/>
        </p:nvSpPr>
        <p:spPr>
          <a:xfrm>
            <a:off x="2024081" y="2925981"/>
            <a:ext cx="6586519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valeurs négatives et des valeurs supérieures à 100 pour toutes les données nutritionnelles exprimées en g/100g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8CE8CD15-550D-4C8E-6444-DAEA55474FFC}"/>
              </a:ext>
            </a:extLst>
          </p:cNvPr>
          <p:cNvSpPr/>
          <p:nvPr/>
        </p:nvSpPr>
        <p:spPr>
          <a:xfrm>
            <a:off x="7151571" y="3798890"/>
            <a:ext cx="298380" cy="2861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AC8086-3413-B625-FA2C-E7AA16B8F95C}"/>
              </a:ext>
            </a:extLst>
          </p:cNvPr>
          <p:cNvSpPr/>
          <p:nvPr/>
        </p:nvSpPr>
        <p:spPr>
          <a:xfrm>
            <a:off x="7140339" y="5231690"/>
            <a:ext cx="298380" cy="835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7863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4F21C85-C6DD-5B4B-F9F9-DF3735D7D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62" y="3950071"/>
            <a:ext cx="9646656" cy="106071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8106F7C-B478-4930-A89C-083823E6A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5823857" cy="70451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rgbClr val="6827F4"/>
                </a:solidFill>
              </a:rPr>
              <a:t>Résultats du nettoyage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A1B12-45DC-48A7-983E-513B415D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067590"/>
            <a:ext cx="2743200" cy="365125"/>
          </a:xfrm>
        </p:spPr>
        <p:txBody>
          <a:bodyPr/>
          <a:lstStyle/>
          <a:p>
            <a:fld id="{0AD821DB-290A-4A9C-976E-6678D46F4961}" type="slidenum">
              <a:rPr lang="fr-FR" smtClean="0"/>
              <a:t>9</a:t>
            </a:fld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6724D85-E7FB-FB48-7446-6653B387E777}"/>
              </a:ext>
            </a:extLst>
          </p:cNvPr>
          <p:cNvSpPr/>
          <p:nvPr/>
        </p:nvSpPr>
        <p:spPr>
          <a:xfrm>
            <a:off x="139401" y="896639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Open Food </a:t>
            </a:r>
            <a:r>
              <a:rPr lang="fr-FR" sz="1500" dirty="0" err="1">
                <a:solidFill>
                  <a:schemeClr val="tx1"/>
                </a:solidFill>
              </a:rPr>
              <a:t>Facts</a:t>
            </a:r>
            <a:endParaRPr lang="fr-FR" sz="1500" dirty="0">
              <a:solidFill>
                <a:schemeClr val="tx1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E2E3034-F227-8C38-85B2-EB3D0B0CB5A5}"/>
              </a:ext>
            </a:extLst>
          </p:cNvPr>
          <p:cNvSpPr/>
          <p:nvPr/>
        </p:nvSpPr>
        <p:spPr>
          <a:xfrm>
            <a:off x="2024081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Réduction des dimensions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0D81F76-3F6F-8E8B-0329-34A3872199C0}"/>
              </a:ext>
            </a:extLst>
          </p:cNvPr>
          <p:cNvSpPr/>
          <p:nvPr/>
        </p:nvSpPr>
        <p:spPr>
          <a:xfrm>
            <a:off x="1094441" y="174338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des variables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E287541-9574-CA9A-97C9-FC74B03D787E}"/>
              </a:ext>
            </a:extLst>
          </p:cNvPr>
          <p:cNvSpPr/>
          <p:nvPr/>
        </p:nvSpPr>
        <p:spPr>
          <a:xfrm>
            <a:off x="2763221" y="1750329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d’individus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1124D55-003F-80B6-2C49-EB10C57E0D5A}"/>
              </a:ext>
            </a:extLst>
          </p:cNvPr>
          <p:cNvSpPr/>
          <p:nvPr/>
        </p:nvSpPr>
        <p:spPr>
          <a:xfrm>
            <a:off x="4505298" y="896639"/>
            <a:ext cx="1412240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Suppression val aberrantes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13E810AA-BE11-2D3D-9C6C-7A9716249A28}"/>
              </a:ext>
            </a:extLst>
          </p:cNvPr>
          <p:cNvSpPr/>
          <p:nvPr/>
        </p:nvSpPr>
        <p:spPr>
          <a:xfrm>
            <a:off x="615629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Ajout de données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FF036528-EF52-8919-DAAB-461D2AC05536}"/>
              </a:ext>
            </a:extLst>
          </p:cNvPr>
          <p:cNvSpPr/>
          <p:nvPr/>
        </p:nvSpPr>
        <p:spPr>
          <a:xfrm>
            <a:off x="7786978" y="896639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Imputation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027A080-39CC-F9AD-7E50-9D8191E4149D}"/>
              </a:ext>
            </a:extLst>
          </p:cNvPr>
          <p:cNvSpPr/>
          <p:nvPr/>
        </p:nvSpPr>
        <p:spPr>
          <a:xfrm>
            <a:off x="6974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Quantitatives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58D5074-4E86-FD28-E6A1-57FFBD6C496B}"/>
              </a:ext>
            </a:extLst>
          </p:cNvPr>
          <p:cNvSpPr/>
          <p:nvPr/>
        </p:nvSpPr>
        <p:spPr>
          <a:xfrm>
            <a:off x="8625571" y="1729076"/>
            <a:ext cx="1346200" cy="552110"/>
          </a:xfrm>
          <a:prstGeom prst="roundRect">
            <a:avLst/>
          </a:prstGeom>
          <a:noFill/>
          <a:ln w="19050">
            <a:solidFill>
              <a:srgbClr val="6827F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Qualitatives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F0B4E20-9AE6-A8B9-B774-F29643476CBD}"/>
              </a:ext>
            </a:extLst>
          </p:cNvPr>
          <p:cNvSpPr/>
          <p:nvPr/>
        </p:nvSpPr>
        <p:spPr>
          <a:xfrm>
            <a:off x="10144098" y="890490"/>
            <a:ext cx="1412240" cy="545170"/>
          </a:xfrm>
          <a:prstGeom prst="roundRect">
            <a:avLst/>
          </a:prstGeom>
          <a:noFill/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Données Nettoyées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9DD440C-1FDB-B79F-03A5-D5FCFB7C2C99}"/>
              </a:ext>
            </a:extLst>
          </p:cNvPr>
          <p:cNvSpPr/>
          <p:nvPr/>
        </p:nvSpPr>
        <p:spPr>
          <a:xfrm>
            <a:off x="10144098" y="5030461"/>
            <a:ext cx="1412240" cy="545170"/>
          </a:xfrm>
          <a:prstGeom prst="roundRect">
            <a:avLst/>
          </a:prstGeom>
          <a:noFill/>
          <a:ln w="3810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Exportation</a:t>
            </a:r>
          </a:p>
          <a:p>
            <a:pPr algn="ctr"/>
            <a:r>
              <a:rPr lang="fr-FR" sz="1500" dirty="0">
                <a:solidFill>
                  <a:schemeClr val="tx1"/>
                </a:solidFill>
              </a:rPr>
              <a:t>data_nett.csv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94A62E8-61B7-0152-2F8A-0593913AA390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551641" y="1169224"/>
            <a:ext cx="472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71EEF6A1-4EC3-C049-52C3-4D00A446F1EF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3436321" y="1169224"/>
            <a:ext cx="1068977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17C0FF5-9753-E062-6EF0-81B3E26D059B}"/>
              </a:ext>
            </a:extLst>
          </p:cNvPr>
          <p:cNvCxnSpPr>
            <a:stCxn id="15" idx="3"/>
            <a:endCxn id="19" idx="1"/>
          </p:cNvCxnSpPr>
          <p:nvPr/>
        </p:nvCxnSpPr>
        <p:spPr>
          <a:xfrm>
            <a:off x="5917538" y="1169224"/>
            <a:ext cx="238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B7B875F7-0179-0498-47E2-FE67E2CC6CA1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7568538" y="1169224"/>
            <a:ext cx="218440" cy="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0C4E208-5075-DB4A-26D0-7497FF345844}"/>
              </a:ext>
            </a:extLst>
          </p:cNvPr>
          <p:cNvCxnSpPr>
            <a:stCxn id="20" idx="3"/>
            <a:endCxn id="26" idx="1"/>
          </p:cNvCxnSpPr>
          <p:nvPr/>
        </p:nvCxnSpPr>
        <p:spPr>
          <a:xfrm flipV="1">
            <a:off x="9199218" y="1163075"/>
            <a:ext cx="944880" cy="6149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42E13CBE-A21E-1199-2E06-6CC3C2AE38BD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800561" y="1441809"/>
            <a:ext cx="929640" cy="30158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9974C748-3903-3BF4-E0C3-28D53322DCB7}"/>
              </a:ext>
            </a:extLst>
          </p:cNvPr>
          <p:cNvCxnSpPr>
            <a:stCxn id="5" idx="2"/>
            <a:endCxn id="12" idx="0"/>
          </p:cNvCxnSpPr>
          <p:nvPr/>
        </p:nvCxnSpPr>
        <p:spPr>
          <a:xfrm>
            <a:off x="2730201" y="1441809"/>
            <a:ext cx="706120" cy="308520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85D683CC-3630-0F61-438A-932837F798DB}"/>
              </a:ext>
            </a:extLst>
          </p:cNvPr>
          <p:cNvCxnSpPr>
            <a:stCxn id="20" idx="2"/>
            <a:endCxn id="23" idx="0"/>
          </p:cNvCxnSpPr>
          <p:nvPr/>
        </p:nvCxnSpPr>
        <p:spPr>
          <a:xfrm flipH="1">
            <a:off x="7647671" y="1441809"/>
            <a:ext cx="845427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DD081B01-819F-442C-25C6-D39BAA789524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>
            <a:off x="8493098" y="1441809"/>
            <a:ext cx="805573" cy="287267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A76F23A5-8E47-6C78-675A-4BD2815A4717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10850218" y="1435660"/>
            <a:ext cx="0" cy="3594801"/>
          </a:xfrm>
          <a:prstGeom prst="straightConnector1">
            <a:avLst/>
          </a:prstGeom>
          <a:ln>
            <a:solidFill>
              <a:srgbClr val="6827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2B62802F-76FB-CF7A-2377-B91FAF90C110}"/>
              </a:ext>
            </a:extLst>
          </p:cNvPr>
          <p:cNvSpPr/>
          <p:nvPr/>
        </p:nvSpPr>
        <p:spPr>
          <a:xfrm>
            <a:off x="2024081" y="2925981"/>
            <a:ext cx="6586519" cy="54517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682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500" dirty="0">
                <a:solidFill>
                  <a:schemeClr val="tx1"/>
                </a:solidFill>
              </a:rPr>
              <a:t>Correction des erreurs de texte.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6AC8086-3413-B625-FA2C-E7AA16B8F95C}"/>
              </a:ext>
            </a:extLst>
          </p:cNvPr>
          <p:cNvSpPr/>
          <p:nvPr/>
        </p:nvSpPr>
        <p:spPr>
          <a:xfrm rot="16200000">
            <a:off x="6794965" y="3695626"/>
            <a:ext cx="297331" cy="205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4CBFD0C-8B6E-3AB6-01DF-FFADF51D39CA}"/>
              </a:ext>
            </a:extLst>
          </p:cNvPr>
          <p:cNvSpPr/>
          <p:nvPr/>
        </p:nvSpPr>
        <p:spPr>
          <a:xfrm rot="16200000">
            <a:off x="3127935" y="3844291"/>
            <a:ext cx="297331" cy="20521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AD5D8313-8B71-2243-3019-B0F7D2CC7CE7}"/>
              </a:ext>
            </a:extLst>
          </p:cNvPr>
          <p:cNvSpPr/>
          <p:nvPr/>
        </p:nvSpPr>
        <p:spPr>
          <a:xfrm rot="16200000">
            <a:off x="9043296" y="4217058"/>
            <a:ext cx="244102" cy="13433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8CE8A6AD-131A-4D9D-20FF-046C4F37318C}"/>
              </a:ext>
            </a:extLst>
          </p:cNvPr>
          <p:cNvSpPr/>
          <p:nvPr/>
        </p:nvSpPr>
        <p:spPr>
          <a:xfrm rot="16200000">
            <a:off x="1081740" y="4198707"/>
            <a:ext cx="244102" cy="13433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63588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1286</Words>
  <Application>Microsoft Office PowerPoint</Application>
  <PresentationFormat>Grand écran</PresentationFormat>
  <Paragraphs>284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Baguet Script</vt:lpstr>
      <vt:lpstr>Calibri</vt:lpstr>
      <vt:lpstr>Calibri Light</vt:lpstr>
      <vt:lpstr>Wingdings</vt:lpstr>
      <vt:lpstr>Thème Office</vt:lpstr>
      <vt:lpstr>Concevez une application au service de la santé publique</vt:lpstr>
      <vt:lpstr>Sommaire</vt:lpstr>
      <vt:lpstr>Introduction</vt:lpstr>
      <vt:lpstr>Introduction</vt:lpstr>
      <vt:lpstr>Nettoyage des données</vt:lpstr>
      <vt:lpstr>Stratégie de nettoyage</vt:lpstr>
      <vt:lpstr>Résultats du nettoyage</vt:lpstr>
      <vt:lpstr>Résultats du nettoyage</vt:lpstr>
      <vt:lpstr>Résultats du nettoyage</vt:lpstr>
      <vt:lpstr>Résultats du nettoyage</vt:lpstr>
      <vt:lpstr>Données externes</vt:lpstr>
      <vt:lpstr>Données externes</vt:lpstr>
      <vt:lpstr>Résultats du nettoyage</vt:lpstr>
      <vt:lpstr>Analyse des données</vt:lpstr>
      <vt:lpstr>Stratégie d’analyse</vt:lpstr>
      <vt:lpstr>Principaux résultats de l’analyse univariée</vt:lpstr>
      <vt:lpstr>Principaux résultats de l’analyse univariée</vt:lpstr>
      <vt:lpstr>Principaux résultats de l’analyse bivariée</vt:lpstr>
      <vt:lpstr>Principaux résultats de l’analyse bivariée</vt:lpstr>
      <vt:lpstr>Principaux résultats de l’analyse bivariée</vt:lpstr>
      <vt:lpstr>Principaux résultats de l’analyse bivariée</vt:lpstr>
      <vt:lpstr>Résultats de l’analyse multifactorielle</vt:lpstr>
      <vt:lpstr>L’application</vt:lpstr>
      <vt:lpstr>Présentation PowerPoint</vt:lpstr>
      <vt:lpstr>Conclusions</vt:lpstr>
      <vt:lpstr>Conclusions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Définissez votre stratégie d’apprentissage</dc:title>
  <dc:creator>noura ahmar-erras</dc:creator>
  <cp:lastModifiedBy>noura ahmar-erras</cp:lastModifiedBy>
  <cp:revision>74</cp:revision>
  <dcterms:created xsi:type="dcterms:W3CDTF">2022-03-19T15:47:26Z</dcterms:created>
  <dcterms:modified xsi:type="dcterms:W3CDTF">2022-05-05T15:49:19Z</dcterms:modified>
</cp:coreProperties>
</file>